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498" r:id="rId4"/>
    <p:sldId id="467" r:id="rId5"/>
    <p:sldId id="261" r:id="rId6"/>
    <p:sldId id="468" r:id="rId7"/>
    <p:sldId id="469" r:id="rId8"/>
    <p:sldId id="461" r:id="rId9"/>
    <p:sldId id="470" r:id="rId10"/>
    <p:sldId id="471" r:id="rId11"/>
    <p:sldId id="464" r:id="rId12"/>
    <p:sldId id="275" r:id="rId13"/>
    <p:sldId id="259" r:id="rId14"/>
    <p:sldId id="481" r:id="rId15"/>
    <p:sldId id="482" r:id="rId16"/>
    <p:sldId id="277" r:id="rId17"/>
    <p:sldId id="268" r:id="rId18"/>
    <p:sldId id="269" r:id="rId19"/>
    <p:sldId id="270" r:id="rId20"/>
    <p:sldId id="271" r:id="rId21"/>
    <p:sldId id="274" r:id="rId22"/>
    <p:sldId id="265" r:id="rId23"/>
    <p:sldId id="483" r:id="rId24"/>
    <p:sldId id="267" r:id="rId25"/>
    <p:sldId id="263" r:id="rId26"/>
    <p:sldId id="463" r:id="rId27"/>
    <p:sldId id="510" r:id="rId28"/>
    <p:sldId id="272" r:id="rId29"/>
    <p:sldId id="262" r:id="rId30"/>
    <p:sldId id="501" r:id="rId31"/>
    <p:sldId id="499" r:id="rId32"/>
    <p:sldId id="484" r:id="rId33"/>
    <p:sldId id="485" r:id="rId34"/>
    <p:sldId id="500" r:id="rId35"/>
    <p:sldId id="511" r:id="rId36"/>
    <p:sldId id="489" r:id="rId37"/>
    <p:sldId id="512" r:id="rId38"/>
    <p:sldId id="490" r:id="rId39"/>
    <p:sldId id="491" r:id="rId40"/>
    <p:sldId id="492" r:id="rId41"/>
    <p:sldId id="493" r:id="rId42"/>
    <p:sldId id="503" r:id="rId43"/>
    <p:sldId id="494" r:id="rId44"/>
    <p:sldId id="495" r:id="rId45"/>
    <p:sldId id="496" r:id="rId46"/>
    <p:sldId id="497" r:id="rId47"/>
    <p:sldId id="260" r:id="rId48"/>
    <p:sldId id="513" r:id="rId49"/>
    <p:sldId id="264" r:id="rId50"/>
    <p:sldId id="504" r:id="rId51"/>
    <p:sldId id="505" r:id="rId52"/>
    <p:sldId id="506" r:id="rId53"/>
    <p:sldId id="507" r:id="rId54"/>
    <p:sldId id="508" r:id="rId55"/>
    <p:sldId id="258" r:id="rId56"/>
    <p:sldId id="266" r:id="rId57"/>
    <p:sldId id="509" r:id="rId58"/>
    <p:sldId id="486" r:id="rId59"/>
    <p:sldId id="487" r:id="rId60"/>
    <p:sldId id="48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0199"/>
  </p:normalViewPr>
  <p:slideViewPr>
    <p:cSldViewPr snapToGrid="0">
      <p:cViewPr>
        <p:scale>
          <a:sx n="109" d="100"/>
          <a:sy n="109" d="100"/>
        </p:scale>
        <p:origin x="1224" y="200"/>
      </p:cViewPr>
      <p:guideLst/>
    </p:cSldViewPr>
  </p:slideViewPr>
  <p:outlineViewPr>
    <p:cViewPr>
      <p:scale>
        <a:sx n="33" d="100"/>
        <a:sy n="33" d="100"/>
      </p:scale>
      <p:origin x="0" y="-2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86794-5844-864B-BA72-752A2B92124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45F1B-4FAF-1440-A730-7876D6BE2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52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bakerlab.org</a:t>
            </a:r>
            <a:r>
              <a:rPr lang="en-US" dirty="0"/>
              <a:t>/2022/09/16/</a:t>
            </a:r>
            <a:r>
              <a:rPr lang="en-US" dirty="0" err="1"/>
              <a:t>proteinmpnn</a:t>
            </a:r>
            <a:r>
              <a:rPr lang="en-US" dirty="0"/>
              <a:t>-excels-at-creating-new-proteins/</a:t>
            </a:r>
          </a:p>
          <a:p>
            <a:r>
              <a:rPr lang="en-US" dirty="0"/>
              <a:t>artwork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45F1B-4FAF-1440-A730-7876D6BE2E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9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bakerlab.org</a:t>
            </a:r>
            <a:r>
              <a:rPr lang="en-US" dirty="0"/>
              <a:t>/2022/09/16/</a:t>
            </a:r>
            <a:r>
              <a:rPr lang="en-US" dirty="0" err="1"/>
              <a:t>proteinmpnn</a:t>
            </a:r>
            <a:r>
              <a:rPr lang="en-US" dirty="0"/>
              <a:t>-excels-at-creating-new-proteins/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45F1B-4FAF-1440-A730-7876D6BE2E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80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Simulating 500 million years of evolution with a</a:t>
            </a:r>
          </a:p>
          <a:p>
            <a:r>
              <a:rPr lang="en-US" dirty="0"/>
              <a:t>language model</a:t>
            </a:r>
          </a:p>
          <a:p>
            <a:r>
              <a:rPr lang="en-US" dirty="0"/>
              <a:t>Thomas Hayes1†, Roshan Rao1†, Halil Akin 1†, Nicholas J. Sofroniew1†, Deniz Oktay1†, </a:t>
            </a:r>
            <a:r>
              <a:rPr lang="en-US" dirty="0" err="1"/>
              <a:t>Zeming</a:t>
            </a:r>
            <a:r>
              <a:rPr lang="en-US" dirty="0"/>
              <a:t> Lin1†,</a:t>
            </a:r>
          </a:p>
          <a:p>
            <a:r>
              <a:rPr lang="en-US" dirty="0"/>
              <a:t>Robert Verkuil1†, Vincent Q. Tran2,3</a:t>
            </a:r>
          </a:p>
          <a:p>
            <a:r>
              <a:rPr lang="en-US" dirty="0"/>
              <a:t>, Jonathan Deaton1 , Marius Wiggert1 , Rohil Badkundri1 ,</a:t>
            </a:r>
          </a:p>
          <a:p>
            <a:r>
              <a:rPr lang="en-US" dirty="0" err="1"/>
              <a:t>Irhum</a:t>
            </a:r>
            <a:r>
              <a:rPr lang="en-US" dirty="0"/>
              <a:t> Shafkat1 , Jun Gong1</a:t>
            </a:r>
          </a:p>
          <a:p>
            <a:r>
              <a:rPr lang="en-US" dirty="0"/>
              <a:t>, Alexander Derry1</a:t>
            </a:r>
          </a:p>
          <a:p>
            <a:r>
              <a:rPr lang="en-US" dirty="0"/>
              <a:t>, Raul S. Molina1 , Neil Thomas1 , Yousuf A. Khan1 ,</a:t>
            </a:r>
          </a:p>
          <a:p>
            <a:r>
              <a:rPr lang="en-US" dirty="0"/>
              <a:t>Chetan Mishra1 , Carolyn Kim1 , Liam J. Bartie2</a:t>
            </a:r>
          </a:p>
          <a:p>
            <a:r>
              <a:rPr lang="en-US" dirty="0"/>
              <a:t>, Matthew Nemeth2</a:t>
            </a:r>
          </a:p>
          <a:p>
            <a:r>
              <a:rPr lang="en-US" dirty="0"/>
              <a:t>, Patrick D. Hsu2,3</a:t>
            </a:r>
          </a:p>
          <a:p>
            <a:r>
              <a:rPr lang="en-US" dirty="0"/>
              <a:t>, Tom Sercu1 ,</a:t>
            </a:r>
          </a:p>
          <a:p>
            <a:r>
              <a:rPr lang="en-US" dirty="0"/>
              <a:t>Salvatore Candido1 , Alexander Rives1*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45F1B-4FAF-1440-A730-7876D6BE2E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97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Foundation models of protein sequences: A brief overview</a:t>
            </a:r>
          </a:p>
          <a:p>
            <a:pPr algn="l">
              <a:spcAft>
                <a:spcPts val="600"/>
              </a:spcAft>
            </a:pP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Author links open overlay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ElsevierSans"/>
              </a:rPr>
              <a:t>panelAndreas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Bjerregaard 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ElsevierSans"/>
              </a:rPr>
              <a:t>1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ElsevierSans"/>
              </a:rPr>
              <a:t>2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ElsevierSans"/>
              </a:rPr>
              <a:t>a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, Peter Mørch 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ElsevierSans"/>
              </a:rPr>
              <a:t>Groth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ElsevierSans"/>
              </a:rPr>
              <a:t>1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ElsevierSans"/>
              </a:rPr>
              <a:t>3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ElsevierSans"/>
              </a:rPr>
              <a:t>a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, Søren Hauberg 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ElsevierSans"/>
              </a:rPr>
              <a:t>4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, Anders Krogh 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ElsevierSans"/>
              </a:rPr>
              <a:t>1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ElsevierSans"/>
              </a:rPr>
              <a:t>2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, Wouter Boomsma 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ElsevierSans"/>
              </a:rPr>
              <a:t>1</a:t>
            </a:r>
            <a:endParaRPr lang="en-US" b="0" i="0" dirty="0">
              <a:solidFill>
                <a:srgbClr val="1F1F1F"/>
              </a:solidFill>
              <a:effectLst/>
              <a:latin typeface="Elsevier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45F1B-4FAF-1440-A730-7876D6BE2E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F03DD-D1DE-D643-8BB5-B54DD58BFF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5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F03DD-D1DE-D643-8BB5-B54DD58BFFD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8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1A21-B12B-D194-529E-407999263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C65CD-49DF-3876-8064-644730A72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3BE1F-B72F-5F89-CD0F-7E0B8F75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800DB-34B0-96D8-13DC-06803AE1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51D22-8695-CA15-2087-0A8322D8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629A-B07E-A426-5241-DA80A6C0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AF732-DAD8-0E63-BE9A-57DF2FA47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F0887-BCEA-B2F9-E0AF-B56245D9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CD45E-FA68-62FE-BC88-B0D033B8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84B1C-6DEA-B932-8241-0CD988A7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6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752DC-56A0-BC26-5FF1-B3A682B4B5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C4E43-A66E-8757-8C82-1B791AB0D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E3321-E41E-C373-F349-8F650FD5D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98462-AE93-BBA1-68C0-78824C37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2B2B0-0876-6BF8-2FE1-8F00E904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0294-27BB-65FB-58E7-02593BA2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41E83-12E9-CB86-FADF-FCF744023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01A51-75B5-B19C-1B74-FD378673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AA4CA-5817-0159-90C0-08688CA5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67AF2-D371-93C4-842B-3BD7E69F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24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1667-9D39-0091-B1B6-3527DDDFE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3C585-DD82-4F22-26EC-FF809EFFC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637AB-4706-BE3E-9040-B3D062E33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46BF3-EB2D-2300-8922-BA5BA81D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C5F1F-5297-B5AB-7AA0-6A8484E4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D6A3-2F61-20EB-BB9F-F5D2C446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D755-2747-6C6C-B2E7-F06BC3AC9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4B996-9305-6FD8-2984-8534C7155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A0120-C4C5-74BC-650A-0324F97CD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D593C-CA78-2190-0A93-80449B6B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DCBA5-DCB1-074F-0FBF-5EF37442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8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B0AE-3D1D-0A4D-7D89-8E890023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A52F7-3DC8-3D17-D780-480C74AEC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F90F9-6830-4532-4DA5-D885D2382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137193-92BB-FF77-8079-5A2739302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4FF3D-C196-2E61-ADC4-B2AB666EF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E066E-D8A4-089E-6C02-A62FB30E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AD32B-CB1B-184B-8218-E7B384FB0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50A95-55E7-293C-A195-664B5A35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2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7E35-9874-BF37-2869-D82AC41C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0C12F-5628-EE2C-17DF-3E689E69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02018-CB34-DD5C-C455-E90178D0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1E880-3DFB-8670-B074-6D50A5D6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1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C6C60C-7CE8-8693-294C-C7AA125C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80C82-6312-ED8A-98BD-BBD5A26E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65362-C45C-C1B0-FBC4-5C934F76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30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F576-9AAB-D568-83BB-742267E3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D2803-7893-58BE-772B-AAAE83039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52F34-1880-C88E-FE0D-AFFCA6048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E376A-736F-FBEF-71E5-4A614947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EC849-C426-713C-216C-978FE200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7C618-62FF-D702-2FF9-D62F329F3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9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78F2-4AF6-49CC-E1B2-032552F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008B87-E062-61F6-C018-AF227C41D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1B269-AABE-4ECA-162D-451FCAF4D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49D04-F8E7-132F-0195-91FC6691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3D57E-3800-70C8-48D3-8A058F7E5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11C56-D19F-4F5E-6359-F7F48A2F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CC005-A904-70A2-8676-2A76BCF8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A8576-E445-E20B-E741-1CBA1DD3E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6DB74-95A3-F9C3-32D2-115E75654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551DA-61E0-844D-8F59-895481E2F82D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490EC-8950-0382-6F2A-EAF7B21AF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E0ED3-F4EF-EC22-C48A-FFF063B69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F3BB91-12B5-9649-979F-81EACEC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3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pile.com/c/8Vli7A/rDv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di-goldenzweig-ph-d-bb3a719a/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ss.weizmann.ac.il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bio.com/brochures/proteoglycans-GAGs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tools can now create new proteins in seconds">
            <a:extLst>
              <a:ext uri="{FF2B5EF4-FFF2-40B4-BE49-F238E27FC236}">
                <a16:creationId xmlns:a16="http://schemas.microsoft.com/office/drawing/2014/main" id="{ED383565-7077-4113-534C-B91AC7AA6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01FFD-7BA8-3BC5-06F8-CED73D1DA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847114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Protein Language Models and Protein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1A228-D61C-565F-54FA-976AC2609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38339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BIOINF 595 3/25</a:t>
            </a:r>
          </a:p>
          <a:p>
            <a:pPr algn="l"/>
            <a:r>
              <a:rPr lang="en-US" dirty="0"/>
              <a:t>Matthew O’Meara</a:t>
            </a:r>
          </a:p>
        </p:txBody>
      </p:sp>
    </p:spTree>
    <p:extLst>
      <p:ext uri="{BB962C8B-B14F-4D97-AF65-F5344CB8AC3E}">
        <p14:creationId xmlns:p14="http://schemas.microsoft.com/office/powerpoint/2010/main" val="405059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83330F8-1028-3946-9C8A-A8DB1B5A4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22" y="490248"/>
            <a:ext cx="12021755" cy="61830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33C7C-B485-134A-AFDE-68E5DABB5621}"/>
              </a:ext>
            </a:extLst>
          </p:cNvPr>
          <p:cNvSpPr txBox="1"/>
          <p:nvPr/>
        </p:nvSpPr>
        <p:spPr>
          <a:xfrm>
            <a:off x="8592325" y="6488668"/>
            <a:ext cx="351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Hettiaratchi</a:t>
            </a:r>
            <a:r>
              <a:rPr lang="en-US" dirty="0"/>
              <a:t>, </a:t>
            </a:r>
            <a:r>
              <a:rPr lang="en-US" b="1" dirty="0"/>
              <a:t>O’Meara</a:t>
            </a:r>
            <a:r>
              <a:rPr lang="en-US" dirty="0"/>
              <a:t>, et al., 2019)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F9040-75E6-E24C-B649-156E942F40FF}"/>
              </a:ext>
            </a:extLst>
          </p:cNvPr>
          <p:cNvSpPr txBox="1"/>
          <p:nvPr/>
        </p:nvSpPr>
        <p:spPr>
          <a:xfrm>
            <a:off x="224852" y="239843"/>
            <a:ext cx="326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Rosetta </a:t>
            </a:r>
            <a:r>
              <a:rPr lang="en-US" sz="2400" b="1" dirty="0" err="1"/>
              <a:t>PMutScan</a:t>
            </a:r>
            <a:r>
              <a:rPr lang="en-US" sz="2400" b="1" dirty="0"/>
              <a:t> </a:t>
            </a:r>
            <a:r>
              <a:rPr lang="en-US" sz="2400" b="1" dirty="0" err="1"/>
              <a:t>ddG</a:t>
            </a:r>
            <a:r>
              <a:rPr lang="en-US" sz="2400" b="1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224358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BC4A-633B-704F-A6D8-9D79D1CC1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6" y="94020"/>
            <a:ext cx="10515600" cy="1325563"/>
          </a:xfrm>
        </p:spPr>
        <p:txBody>
          <a:bodyPr/>
          <a:lstStyle/>
          <a:p>
            <a:r>
              <a:rPr lang="en-US" dirty="0"/>
              <a:t>Predictions </a:t>
            </a:r>
            <a:r>
              <a:rPr lang="en-US" dirty="0">
                <a:sym typeface="Wingdings" pitchFamily="2" charset="2"/>
              </a:rPr>
              <a:t> Results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A5EEE-2C0E-3849-AB11-E513EEC2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64" y="3751043"/>
            <a:ext cx="8706700" cy="2455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450A5-0ABC-204E-8592-189273D69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64" y="1259922"/>
            <a:ext cx="8706700" cy="21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5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615CE5-8280-EC46-991E-6EC378AE1F29}"/>
              </a:ext>
            </a:extLst>
          </p:cNvPr>
          <p:cNvSpPr txBox="1"/>
          <p:nvPr/>
        </p:nvSpPr>
        <p:spPr>
          <a:xfrm>
            <a:off x="134911" y="1663908"/>
            <a:ext cx="61994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Cloned from </a:t>
            </a:r>
            <a:r>
              <a:rPr lang="en-US" sz="2800" i="1" dirty="0"/>
              <a:t>P. Vulgaris</a:t>
            </a:r>
          </a:p>
          <a:p>
            <a:r>
              <a:rPr lang="en-US" sz="2800" dirty="0"/>
              <a:t>(Yamagata, 1968)</a:t>
            </a:r>
          </a:p>
          <a:p>
            <a:endParaRPr lang="en-US" sz="2800" dirty="0"/>
          </a:p>
          <a:p>
            <a:r>
              <a:rPr lang="en-US" sz="2800" dirty="0"/>
              <a:t>1.3 A X-</a:t>
            </a:r>
            <a:r>
              <a:rPr lang="en-US" sz="2800" dirty="0" err="1"/>
              <a:t>tal</a:t>
            </a:r>
            <a:r>
              <a:rPr lang="en-US" sz="2800" dirty="0"/>
              <a:t> (</a:t>
            </a:r>
            <a:r>
              <a:rPr lang="en-CA" sz="2800" dirty="0"/>
              <a:t>Huang, 2003)</a:t>
            </a:r>
          </a:p>
          <a:p>
            <a:endParaRPr lang="en-US" sz="2800" dirty="0"/>
          </a:p>
          <a:p>
            <a:r>
              <a:rPr lang="en-US" sz="2800" dirty="0"/>
              <a:t>Half-life of  ~hours</a:t>
            </a:r>
          </a:p>
          <a:p>
            <a:r>
              <a:rPr lang="en-US" sz="2800" dirty="0"/>
              <a:t>   -&gt; continuous diffusion </a:t>
            </a:r>
            <a:r>
              <a:rPr lang="en-US" sz="2800" dirty="0">
                <a:sym typeface="Wingdings" pitchFamily="2" charset="2"/>
              </a:rPr>
              <a:t>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12 Prior work to stabilize </a:t>
            </a:r>
            <a:r>
              <a:rPr lang="en-US" sz="2800" dirty="0" err="1"/>
              <a:t>ChABC</a:t>
            </a:r>
            <a:endParaRPr lang="en-US" sz="2800" dirty="0"/>
          </a:p>
          <a:p>
            <a:r>
              <a:rPr lang="en-US" sz="2800" dirty="0"/>
              <a:t>    -&gt; 56 different mutants</a:t>
            </a:r>
          </a:p>
          <a:p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B3AE70-AB9F-6C4E-9A08-DDEA8778C966}"/>
              </a:ext>
            </a:extLst>
          </p:cNvPr>
          <p:cNvGrpSpPr/>
          <p:nvPr/>
        </p:nvGrpSpPr>
        <p:grpSpPr>
          <a:xfrm>
            <a:off x="6311157" y="-1653255"/>
            <a:ext cx="5880843" cy="8557555"/>
            <a:chOff x="6573518" y="112425"/>
            <a:chExt cx="4376422" cy="63683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83F268-5F54-3546-BB6B-6CB629D203CB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93" t="2051" r="20641" b="13590"/>
            <a:stretch/>
          </p:blipFill>
          <p:spPr bwMode="auto">
            <a:xfrm>
              <a:off x="6573518" y="163242"/>
              <a:ext cx="4242889" cy="631756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B32CD5C-2317-304E-9E74-AF34888ABA39}"/>
                </a:ext>
              </a:extLst>
            </p:cNvPr>
            <p:cNvSpPr/>
            <p:nvPr/>
          </p:nvSpPr>
          <p:spPr>
            <a:xfrm>
              <a:off x="8835390" y="112425"/>
              <a:ext cx="2114550" cy="1577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9A87C56-4073-0244-A2EF-615B4F47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to make </a:t>
            </a:r>
            <a:r>
              <a:rPr lang="en-US" dirty="0" err="1"/>
              <a:t>ChABC</a:t>
            </a:r>
            <a:r>
              <a:rPr lang="en-US" dirty="0"/>
              <a:t> useful?</a:t>
            </a:r>
          </a:p>
        </p:txBody>
      </p:sp>
    </p:spTree>
    <p:extLst>
      <p:ext uri="{BB962C8B-B14F-4D97-AF65-F5344CB8AC3E}">
        <p14:creationId xmlns:p14="http://schemas.microsoft.com/office/powerpoint/2010/main" val="417233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042E-0AF8-CF8C-F712-6DC9EAE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Sequence similarity =&gt; phylogeny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035D-405B-59E4-C436-76C61C1FD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10515600" cy="242240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BlastP</a:t>
            </a:r>
            <a:endParaRPr lang="en-US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46A243-680B-702C-40AE-D5D6E07CC34E}"/>
              </a:ext>
            </a:extLst>
          </p:cNvPr>
          <p:cNvGrpSpPr/>
          <p:nvPr/>
        </p:nvGrpSpPr>
        <p:grpSpPr>
          <a:xfrm>
            <a:off x="1292469" y="1747897"/>
            <a:ext cx="3513993" cy="1434368"/>
            <a:chOff x="1292469" y="1747897"/>
            <a:chExt cx="3513993" cy="14343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A56820-AA60-8C0A-DBF7-9A4667EB4EA2}"/>
                </a:ext>
              </a:extLst>
            </p:cNvPr>
            <p:cNvSpPr txBox="1"/>
            <p:nvPr/>
          </p:nvSpPr>
          <p:spPr>
            <a:xfrm>
              <a:off x="1292469" y="1747897"/>
              <a:ext cx="3513993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ndale Mono" panose="020B0509000000000004" pitchFamily="49" charset="0"/>
                </a:rPr>
                <a:t>&gt;1HXW_1|Chains A, B|HIV-1 PROTEASEPQITLWQRPLVTIKIGGQLKEALLDTGADDTVLEEMNLPGRWKPKMIGGIGGFIKVRQYDQILIEICGHKAIGTVLVGPTPVNIIGRNLLTQIGCTLNF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2263BB-4A39-5BE8-33D3-83DEBEC09A05}"/>
                </a:ext>
              </a:extLst>
            </p:cNvPr>
            <p:cNvSpPr/>
            <p:nvPr/>
          </p:nvSpPr>
          <p:spPr>
            <a:xfrm>
              <a:off x="1771649" y="2783681"/>
              <a:ext cx="2555631" cy="398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Database of sequences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CACE7F-C39C-AB58-7AB0-769DB929238E}"/>
              </a:ext>
            </a:extLst>
          </p:cNvPr>
          <p:cNvGrpSpPr/>
          <p:nvPr/>
        </p:nvGrpSpPr>
        <p:grpSpPr>
          <a:xfrm>
            <a:off x="4327280" y="1253331"/>
            <a:ext cx="8436219" cy="1928934"/>
            <a:chOff x="4327280" y="1253331"/>
            <a:chExt cx="8436219" cy="19289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F65BBC-2F46-9925-FF2A-64D223BD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2583" y="1643195"/>
              <a:ext cx="4731724" cy="153907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89F3902-9F0B-0298-EFA6-36D1C1641DA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>
              <a:off x="4806462" y="2163396"/>
              <a:ext cx="1466121" cy="24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669E1D-5131-7EBD-D0AB-8CDC683CAD4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4327280" y="2412730"/>
              <a:ext cx="1945303" cy="5702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2ED37D-6FBE-C1D1-AC12-7B1F3D30EA7F}"/>
                </a:ext>
              </a:extLst>
            </p:cNvPr>
            <p:cNvSpPr txBox="1"/>
            <p:nvPr/>
          </p:nvSpPr>
          <p:spPr>
            <a:xfrm>
              <a:off x="6544407" y="1253331"/>
              <a:ext cx="6219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blast.ncbi.nlm.nih.gov</a:t>
              </a:r>
              <a:r>
                <a:rPr lang="en-US" dirty="0"/>
                <a:t>/</a:t>
              </a:r>
              <a:r>
                <a:rPr lang="en-US" dirty="0" err="1"/>
                <a:t>Blast.cgi</a:t>
              </a:r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CEA1E9-2B24-8BA4-F132-A4A973F87FF1}"/>
              </a:ext>
            </a:extLst>
          </p:cNvPr>
          <p:cNvGrpSpPr/>
          <p:nvPr/>
        </p:nvGrpSpPr>
        <p:grpSpPr>
          <a:xfrm>
            <a:off x="6534521" y="3182265"/>
            <a:ext cx="4207847" cy="3505672"/>
            <a:chOff x="6534521" y="3182265"/>
            <a:chExt cx="4207847" cy="3505672"/>
          </a:xfrm>
        </p:grpSpPr>
        <p:pic>
          <p:nvPicPr>
            <p:cNvPr id="19" name="Picture 18" descr="A diagram of a variety of hiv-aids&#10;&#10;AI-generated content may be incorrect.">
              <a:extLst>
                <a:ext uri="{FF2B5EF4-FFF2-40B4-BE49-F238E27FC236}">
                  <a16:creationId xmlns:a16="http://schemas.microsoft.com/office/drawing/2014/main" id="{191B3AAE-2FEF-CE20-B929-28132325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4521" y="3975113"/>
              <a:ext cx="4207847" cy="271282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B81BA2-581A-9BB1-E0F6-E63B006358B4}"/>
                </a:ext>
              </a:extLst>
            </p:cNvPr>
            <p:cNvCxnSpPr>
              <a:stCxn id="8" idx="2"/>
              <a:endCxn id="19" idx="0"/>
            </p:cNvCxnSpPr>
            <p:nvPr/>
          </p:nvCxnSpPr>
          <p:spPr>
            <a:xfrm>
              <a:off x="8638445" y="3182265"/>
              <a:ext cx="0" cy="7928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340290-32CA-4FC6-26BF-F9960F1CABDA}"/>
              </a:ext>
            </a:extLst>
          </p:cNvPr>
          <p:cNvSpPr txBox="1"/>
          <p:nvPr/>
        </p:nvSpPr>
        <p:spPr>
          <a:xfrm>
            <a:off x="6468575" y="3975113"/>
            <a:ext cx="119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Phylogeny</a:t>
            </a:r>
          </a:p>
        </p:txBody>
      </p:sp>
    </p:spTree>
    <p:extLst>
      <p:ext uri="{BB962C8B-B14F-4D97-AF65-F5344CB8AC3E}">
        <p14:creationId xmlns:p14="http://schemas.microsoft.com/office/powerpoint/2010/main" val="210102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FFFCB-537D-B449-AE72-3E9E32BB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741"/>
            <a:ext cx="10515600" cy="1325563"/>
          </a:xfrm>
        </p:spPr>
        <p:txBody>
          <a:bodyPr/>
          <a:lstStyle/>
          <a:p>
            <a:r>
              <a:rPr lang="en-US" dirty="0"/>
              <a:t>Consensus Design =&gt;</a:t>
            </a:r>
            <a:br>
              <a:rPr lang="en-US" dirty="0"/>
            </a:br>
            <a:r>
              <a:rPr lang="en-US" dirty="0"/>
              <a:t>mutate to most common residue</a:t>
            </a:r>
          </a:p>
        </p:txBody>
      </p:sp>
      <p:pic>
        <p:nvPicPr>
          <p:cNvPr id="2050" name="Picture 2" descr="Sequence alignment of 12 WW domains across several species and parent proteins. In the consensus, a ‘−’ is a gap, whilst a ‘+’ is an ambiguous position with no consensus. The most conserved residues are highlighted.">
            <a:extLst>
              <a:ext uri="{FF2B5EF4-FFF2-40B4-BE49-F238E27FC236}">
                <a16:creationId xmlns:a16="http://schemas.microsoft.com/office/drawing/2014/main" id="{862F03F5-8973-E546-964D-8D4F1ADD4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8417"/>
            <a:ext cx="12192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23D0D-E41B-D342-A2E3-4EB4A5FFBF2F}"/>
              </a:ext>
            </a:extLst>
          </p:cNvPr>
          <p:cNvSpPr txBox="1"/>
          <p:nvPr/>
        </p:nvSpPr>
        <p:spPr>
          <a:xfrm>
            <a:off x="9915799" y="6488668"/>
            <a:ext cx="227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CA" dirty="0" err="1"/>
              <a:t>Porebski</a:t>
            </a:r>
            <a:r>
              <a:rPr lang="en-CA" dirty="0"/>
              <a:t>, et al.,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0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EFC5-79B9-164F-8F62-16C36D9A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56198"/>
            <a:ext cx="11938701" cy="1325563"/>
          </a:xfrm>
        </p:spPr>
        <p:txBody>
          <a:bodyPr/>
          <a:lstStyle/>
          <a:p>
            <a:r>
              <a:rPr lang="en-US" dirty="0"/>
              <a:t>State of the art on stabilizing biocatalysts (~2018)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209C80-57C5-774A-BE94-07C9AB028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98" y="1584700"/>
            <a:ext cx="11685403" cy="454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375306-B053-8546-BC56-7EF800BF0DD7}"/>
              </a:ext>
            </a:extLst>
          </p:cNvPr>
          <p:cNvSpPr/>
          <p:nvPr/>
        </p:nvSpPr>
        <p:spPr>
          <a:xfrm>
            <a:off x="10129808" y="6476945"/>
            <a:ext cx="1808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Open Sans"/>
                <a:hlinkClick r:id="rId3"/>
              </a:rPr>
              <a:t>Musil et al. 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8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CB84-C589-D64A-A10F-73222CD3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6" y="341061"/>
            <a:ext cx="10515600" cy="1325563"/>
          </a:xfrm>
        </p:spPr>
        <p:txBody>
          <a:bodyPr/>
          <a:lstStyle/>
          <a:p>
            <a:r>
              <a:rPr lang="en-US" dirty="0"/>
              <a:t>PROSS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B9414-DF73-364D-8F8E-8297D91D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849" y="191671"/>
            <a:ext cx="7590970" cy="19584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6747A8-8DCE-A140-9E75-AD3CB3FE2D44}"/>
              </a:ext>
            </a:extLst>
          </p:cNvPr>
          <p:cNvSpPr/>
          <p:nvPr/>
        </p:nvSpPr>
        <p:spPr>
          <a:xfrm>
            <a:off x="8634819" y="6488668"/>
            <a:ext cx="3487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212529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Adi Goldenzweig</a:t>
            </a:r>
            <a:r>
              <a:rPr lang="en-CA" dirty="0">
                <a:solidFill>
                  <a:srgbClr val="212529"/>
                </a:solidFill>
                <a:latin typeface="-apple-system"/>
              </a:rPr>
              <a:t> &amp; </a:t>
            </a:r>
            <a:r>
              <a:rPr lang="en-CA" dirty="0" err="1">
                <a:solidFill>
                  <a:srgbClr val="212529"/>
                </a:solidFill>
                <a:latin typeface="-apple-system"/>
              </a:rPr>
              <a:t>Sarel</a:t>
            </a:r>
            <a:r>
              <a:rPr lang="en-CA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Fleishman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1FB01-F57E-C84C-BA87-36318CE63D5A}"/>
              </a:ext>
            </a:extLst>
          </p:cNvPr>
          <p:cNvSpPr txBox="1"/>
          <p:nvPr/>
        </p:nvSpPr>
        <p:spPr>
          <a:xfrm>
            <a:off x="614595" y="2303468"/>
            <a:ext cx="95787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200" dirty="0"/>
              <a:t>Constrained relax native structure into Rosetta Forcefield</a:t>
            </a:r>
          </a:p>
          <a:p>
            <a:pPr marL="342900" indent="-342900">
              <a:buAutoNum type="arabicParenR"/>
            </a:pPr>
            <a:endParaRPr lang="en-US" sz="3200" dirty="0"/>
          </a:p>
          <a:p>
            <a:pPr marL="342900" indent="-342900">
              <a:buAutoNum type="arabicParenR"/>
            </a:pPr>
            <a:r>
              <a:rPr lang="en-US" sz="3200" dirty="0"/>
              <a:t>Evaluate all point mutants with PSSM sequence restraint</a:t>
            </a:r>
          </a:p>
          <a:p>
            <a:pPr marL="342900" indent="-342900">
              <a:buAutoNum type="arabicParenR"/>
            </a:pPr>
            <a:endParaRPr lang="en-US" sz="3200" dirty="0"/>
          </a:p>
          <a:p>
            <a:pPr marL="342900" indent="-342900">
              <a:buAutoNum type="arabicParenR"/>
            </a:pPr>
            <a:r>
              <a:rPr lang="en-US" sz="3200" dirty="0"/>
              <a:t>Combine all independently stabilizing mutations in global sequence/structure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D3624D-9A02-554C-AC37-63CDE9855706}"/>
              </a:ext>
            </a:extLst>
          </p:cNvPr>
          <p:cNvSpPr/>
          <p:nvPr/>
        </p:nvSpPr>
        <p:spPr>
          <a:xfrm>
            <a:off x="8608473" y="6185120"/>
            <a:ext cx="2905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u="sng" dirty="0">
                <a:solidFill>
                  <a:srgbClr val="006FB7"/>
                </a:solidFill>
                <a:latin typeface="Merriweather"/>
                <a:hlinkClick r:id="rId4"/>
              </a:rPr>
              <a:t>https://pross.weizmann.ac.il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5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B9C3-FA91-A040-BE61-BDD664F65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82" y="441325"/>
            <a:ext cx="10515600" cy="1325563"/>
          </a:xfrm>
        </p:spPr>
        <p:txBody>
          <a:bodyPr/>
          <a:lstStyle/>
          <a:p>
            <a:r>
              <a:rPr lang="en-US" dirty="0" err="1"/>
              <a:t>ChABC</a:t>
            </a:r>
            <a:br>
              <a:rPr lang="en-US" dirty="0"/>
            </a:br>
            <a:r>
              <a:rPr lang="en-US" dirty="0"/>
              <a:t>Evolution MSA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A7DCE87-E35F-2140-89FD-884EE2A91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197" y="157389"/>
            <a:ext cx="8298721" cy="65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89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1878C82-3E22-3D4D-9EE8-858B00294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54" y="0"/>
            <a:ext cx="11004488" cy="4462650"/>
          </a:xfrm>
          <a:prstGeom prst="rect">
            <a:avLst/>
          </a:prstGeom>
        </p:spPr>
      </p:pic>
      <p:pic>
        <p:nvPicPr>
          <p:cNvPr id="5" name="Picture 4" descr="A picture containing measure, clock&#10;&#10;Description automatically generated">
            <a:extLst>
              <a:ext uri="{FF2B5EF4-FFF2-40B4-BE49-F238E27FC236}">
                <a16:creationId xmlns:a16="http://schemas.microsoft.com/office/drawing/2014/main" id="{ACD3E2EE-7170-D04C-B91B-828BA994E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07" y="4284917"/>
            <a:ext cx="11210953" cy="2892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B56D20-2F3F-B349-9DFA-ABE08E35695E}"/>
              </a:ext>
            </a:extLst>
          </p:cNvPr>
          <p:cNvSpPr txBox="1"/>
          <p:nvPr/>
        </p:nvSpPr>
        <p:spPr>
          <a:xfrm>
            <a:off x="553453" y="3705726"/>
            <a:ext cx="142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 mutations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0230-ACC9-EA4E-8673-2355572C8C96}"/>
              </a:ext>
            </a:extLst>
          </p:cNvPr>
          <p:cNvSpPr txBox="1"/>
          <p:nvPr/>
        </p:nvSpPr>
        <p:spPr>
          <a:xfrm>
            <a:off x="4146884" y="3705726"/>
            <a:ext cx="142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 mutations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C1716-2423-6C4C-A1BC-E68AE3D966AB}"/>
              </a:ext>
            </a:extLst>
          </p:cNvPr>
          <p:cNvSpPr txBox="1"/>
          <p:nvPr/>
        </p:nvSpPr>
        <p:spPr>
          <a:xfrm>
            <a:off x="7740315" y="3676930"/>
            <a:ext cx="142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 mutations</a:t>
            </a:r>
          </a:p>
        </p:txBody>
      </p:sp>
    </p:spTree>
    <p:extLst>
      <p:ext uri="{BB962C8B-B14F-4D97-AF65-F5344CB8AC3E}">
        <p14:creationId xmlns:p14="http://schemas.microsoft.com/office/powerpoint/2010/main" val="3474548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5FC77C1-92B7-E04D-9F44-BEB9DA67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43" y="0"/>
            <a:ext cx="711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EEFF83-1759-144C-BDDB-C185564CED0E}"/>
              </a:ext>
            </a:extLst>
          </p:cNvPr>
          <p:cNvSpPr txBox="1"/>
          <p:nvPr/>
        </p:nvSpPr>
        <p:spPr>
          <a:xfrm>
            <a:off x="0" y="365760"/>
            <a:ext cx="5119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Example PROSS Mutations</a:t>
            </a:r>
          </a:p>
        </p:txBody>
      </p:sp>
    </p:spTree>
    <p:extLst>
      <p:ext uri="{BB962C8B-B14F-4D97-AF65-F5344CB8AC3E}">
        <p14:creationId xmlns:p14="http://schemas.microsoft.com/office/powerpoint/2010/main" val="86894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859F-E8A1-9662-E71B-7EBF0C55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3" y="18255"/>
            <a:ext cx="10515600" cy="1325563"/>
          </a:xfrm>
        </p:spPr>
        <p:txBody>
          <a:bodyPr/>
          <a:lstStyle/>
          <a:p>
            <a:r>
              <a:rPr lang="en-US" dirty="0"/>
              <a:t>Central Dogma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206426-7661-D0B9-8471-3E7006184E8A}"/>
              </a:ext>
            </a:extLst>
          </p:cNvPr>
          <p:cNvSpPr/>
          <p:nvPr/>
        </p:nvSpPr>
        <p:spPr>
          <a:xfrm>
            <a:off x="893379" y="1776248"/>
            <a:ext cx="1639614" cy="278524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94236-1F88-8BD0-2A1C-658BC01B0846}"/>
              </a:ext>
            </a:extLst>
          </p:cNvPr>
          <p:cNvSpPr/>
          <p:nvPr/>
        </p:nvSpPr>
        <p:spPr>
          <a:xfrm>
            <a:off x="4456386" y="1776248"/>
            <a:ext cx="1639614" cy="278524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D7C759-7B7C-45A1-7541-F721894BA7C5}"/>
              </a:ext>
            </a:extLst>
          </p:cNvPr>
          <p:cNvSpPr/>
          <p:nvPr/>
        </p:nvSpPr>
        <p:spPr>
          <a:xfrm>
            <a:off x="8760372" y="1776248"/>
            <a:ext cx="1639614" cy="278524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FBA89-F435-2638-47B7-2ADB7501B5F1}"/>
              </a:ext>
            </a:extLst>
          </p:cNvPr>
          <p:cNvSpPr txBox="1"/>
          <p:nvPr/>
        </p:nvSpPr>
        <p:spPr>
          <a:xfrm>
            <a:off x="695664" y="1375367"/>
            <a:ext cx="20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 sequences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8EFC-C783-261A-087D-1598E764FF12}"/>
              </a:ext>
            </a:extLst>
          </p:cNvPr>
          <p:cNvSpPr txBox="1"/>
          <p:nvPr/>
        </p:nvSpPr>
        <p:spPr>
          <a:xfrm>
            <a:off x="4258671" y="1375367"/>
            <a:ext cx="196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 structures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C8302-6CAE-5FB0-9052-25EC3E0E3C7C}"/>
              </a:ext>
            </a:extLst>
          </p:cNvPr>
          <p:cNvSpPr txBox="1"/>
          <p:nvPr/>
        </p:nvSpPr>
        <p:spPr>
          <a:xfrm>
            <a:off x="8598564" y="1375367"/>
            <a:ext cx="18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 functions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BCA460-4F00-4631-CC58-F7241860A0D6}"/>
              </a:ext>
            </a:extLst>
          </p:cNvPr>
          <p:cNvSpPr/>
          <p:nvPr/>
        </p:nvSpPr>
        <p:spPr>
          <a:xfrm>
            <a:off x="1665890" y="3626069"/>
            <a:ext cx="126124" cy="126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5D8943-7613-6F7B-A981-1F7678D84C09}"/>
              </a:ext>
            </a:extLst>
          </p:cNvPr>
          <p:cNvSpPr/>
          <p:nvPr/>
        </p:nvSpPr>
        <p:spPr>
          <a:xfrm>
            <a:off x="5150069" y="2492362"/>
            <a:ext cx="126124" cy="126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72F41A-A6EA-7213-F66A-52DA05DA35A1}"/>
              </a:ext>
            </a:extLst>
          </p:cNvPr>
          <p:cNvSpPr/>
          <p:nvPr/>
        </p:nvSpPr>
        <p:spPr>
          <a:xfrm>
            <a:off x="9580179" y="3901133"/>
            <a:ext cx="126124" cy="126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7675FD7C-CE8A-F81E-1D39-5CA31BD49CB5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1792014" y="2555424"/>
            <a:ext cx="3358055" cy="1133707"/>
          </a:xfrm>
          <a:prstGeom prst="curved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5D0279A-9694-0A0B-B43E-76CD29954FBD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5276193" y="2555424"/>
            <a:ext cx="4303986" cy="1408771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14632F-5FBF-D2BC-0121-B8C00CDE253F}"/>
              </a:ext>
            </a:extLst>
          </p:cNvPr>
          <p:cNvGrpSpPr/>
          <p:nvPr/>
        </p:nvGrpSpPr>
        <p:grpSpPr>
          <a:xfrm>
            <a:off x="1064892" y="4675471"/>
            <a:ext cx="9244781" cy="504379"/>
            <a:chOff x="1064892" y="4675471"/>
            <a:chExt cx="9244781" cy="5043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D644BB-3182-202C-D569-69E3670FDEC9}"/>
                </a:ext>
              </a:extLst>
            </p:cNvPr>
            <p:cNvSpPr txBox="1"/>
            <p:nvPr/>
          </p:nvSpPr>
          <p:spPr>
            <a:xfrm>
              <a:off x="1064892" y="481051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P(Sequence)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2B2D3-BA01-D259-AD08-FD35889CB51E}"/>
                </a:ext>
              </a:extLst>
            </p:cNvPr>
            <p:cNvSpPr txBox="1"/>
            <p:nvPr/>
          </p:nvSpPr>
          <p:spPr>
            <a:xfrm>
              <a:off x="4594814" y="4741794"/>
              <a:ext cx="1383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P(Structure)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64DC6A-376F-BB6F-3C3A-D5E900C49E2B}"/>
                </a:ext>
              </a:extLst>
            </p:cNvPr>
            <p:cNvSpPr txBox="1"/>
            <p:nvPr/>
          </p:nvSpPr>
          <p:spPr>
            <a:xfrm>
              <a:off x="8976808" y="4675471"/>
              <a:ext cx="1332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P(Function)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E3B671-9F7E-02BA-352B-DE518595CEF3}"/>
              </a:ext>
            </a:extLst>
          </p:cNvPr>
          <p:cNvSpPr txBox="1"/>
          <p:nvPr/>
        </p:nvSpPr>
        <p:spPr>
          <a:xfrm>
            <a:off x="2730708" y="5863000"/>
            <a:ext cx="6044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P(Sequence, Structure, Function)</a:t>
            </a:r>
          </a:p>
        </p:txBody>
      </p:sp>
    </p:spTree>
    <p:extLst>
      <p:ext uri="{BB962C8B-B14F-4D97-AF65-F5344CB8AC3E}">
        <p14:creationId xmlns:p14="http://schemas.microsoft.com/office/powerpoint/2010/main" val="168926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ED3A1E-008D-5A44-9BC7-B881E33E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3" y="386937"/>
            <a:ext cx="11673114" cy="63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25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2B260-9142-B84C-BE53-A57E86AD38B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450" b="50524"/>
          <a:stretch/>
        </p:blipFill>
        <p:spPr>
          <a:xfrm>
            <a:off x="0" y="0"/>
            <a:ext cx="11916229" cy="63595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7FB79C-46CB-E041-BFCE-94F1F53AA4CE}"/>
              </a:ext>
            </a:extLst>
          </p:cNvPr>
          <p:cNvSpPr/>
          <p:nvPr/>
        </p:nvSpPr>
        <p:spPr>
          <a:xfrm>
            <a:off x="6617970" y="0"/>
            <a:ext cx="5417820" cy="669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23B3-7C9D-3F4A-8860-DE9C41F2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 stabilized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0523753-5E04-7B46-BA17-A256FA35B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35" y="-1"/>
            <a:ext cx="5611906" cy="668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6F2D86-CFF5-8648-8254-5F3BC65D5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34" y="2130909"/>
            <a:ext cx="5368417" cy="26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8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D258F-BF43-B446-A7F4-E7EA7FEF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half life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C7C4D7-87D0-CE4E-9624-85374E16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55" y="2461932"/>
            <a:ext cx="12432709" cy="280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366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A29D-A48E-6F45-8E32-E9E22FC9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Loss of enzymatic activity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2678480-D521-E644-8889-82CB9235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5" y="3213006"/>
            <a:ext cx="11682089" cy="327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2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F75C47-B761-2A43-A4F2-689791E3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6" y="501650"/>
            <a:ext cx="8128000" cy="585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4AA6F4-E64A-1045-BF57-4E0B0D653F4E}"/>
              </a:ext>
            </a:extLst>
          </p:cNvPr>
          <p:cNvSpPr txBox="1"/>
          <p:nvPr/>
        </p:nvSpPr>
        <p:spPr>
          <a:xfrm>
            <a:off x="8674768" y="1323474"/>
            <a:ext cx="15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Extant species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15567-B471-2344-8637-DEFD80C80854}"/>
              </a:ext>
            </a:extLst>
          </p:cNvPr>
          <p:cNvSpPr txBox="1"/>
          <p:nvPr/>
        </p:nvSpPr>
        <p:spPr>
          <a:xfrm>
            <a:off x="8674768" y="275906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Consensus design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F04964-A3B0-D641-89ED-A7A17CD81BB2}"/>
              </a:ext>
            </a:extLst>
          </p:cNvPr>
          <p:cNvCxnSpPr>
            <a:stCxn id="7" idx="1"/>
          </p:cNvCxnSpPr>
          <p:nvPr/>
        </p:nvCxnSpPr>
        <p:spPr>
          <a:xfrm flipH="1">
            <a:off x="8001000" y="1508140"/>
            <a:ext cx="67376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BDF7C2-A3BA-8E48-AD1F-716C6B21E4FB}"/>
              </a:ext>
            </a:extLst>
          </p:cNvPr>
          <p:cNvCxnSpPr/>
          <p:nvPr/>
        </p:nvCxnSpPr>
        <p:spPr>
          <a:xfrm flipH="1">
            <a:off x="8114632" y="2943726"/>
            <a:ext cx="67376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94B343-5AFF-234A-B85C-AF490D8005A2}"/>
              </a:ext>
            </a:extLst>
          </p:cNvPr>
          <p:cNvSpPr txBox="1"/>
          <p:nvPr/>
        </p:nvSpPr>
        <p:spPr>
          <a:xfrm>
            <a:off x="9596655" y="6488668"/>
            <a:ext cx="223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CA" dirty="0" err="1"/>
              <a:t>Sternke</a:t>
            </a:r>
            <a:r>
              <a:rPr lang="en-CA" dirty="0"/>
              <a:t>, PNAS, 2019)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CEFC5-79B9-164F-8F62-16C36D9A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3450"/>
            <a:ext cx="12192000" cy="1325563"/>
          </a:xfrm>
        </p:spPr>
        <p:txBody>
          <a:bodyPr/>
          <a:lstStyle/>
          <a:p>
            <a:r>
              <a:rPr lang="en-US" dirty="0"/>
              <a:t>Consensus design is useful for stabilizing proteins…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9D658-F2B1-3147-B81E-B0908B160D2D}"/>
              </a:ext>
            </a:extLst>
          </p:cNvPr>
          <p:cNvSpPr/>
          <p:nvPr/>
        </p:nvSpPr>
        <p:spPr>
          <a:xfrm>
            <a:off x="323516" y="589547"/>
            <a:ext cx="625642" cy="625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02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94B343-5AFF-234A-B85C-AF490D8005A2}"/>
              </a:ext>
            </a:extLst>
          </p:cNvPr>
          <p:cNvSpPr txBox="1"/>
          <p:nvPr/>
        </p:nvSpPr>
        <p:spPr>
          <a:xfrm>
            <a:off x="9776739" y="6488668"/>
            <a:ext cx="223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CA" dirty="0" err="1"/>
              <a:t>Sternke</a:t>
            </a:r>
            <a:r>
              <a:rPr lang="en-CA" dirty="0"/>
              <a:t>, PNAS, 2019)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CEFC5-79B9-164F-8F62-16C36D9A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3450"/>
            <a:ext cx="12192000" cy="1325563"/>
          </a:xfrm>
        </p:spPr>
        <p:txBody>
          <a:bodyPr/>
          <a:lstStyle/>
          <a:p>
            <a:r>
              <a:rPr lang="en-US" dirty="0"/>
              <a:t>… but often wrecks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9D658-F2B1-3147-B81E-B0908B160D2D}"/>
              </a:ext>
            </a:extLst>
          </p:cNvPr>
          <p:cNvSpPr/>
          <p:nvPr/>
        </p:nvSpPr>
        <p:spPr>
          <a:xfrm>
            <a:off x="323516" y="589547"/>
            <a:ext cx="625642" cy="625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76D49-464D-EF41-A85C-B8D1E49B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58" y="1215189"/>
            <a:ext cx="9640077" cy="45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4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632B-3F04-B07E-375A-EEC2AB43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5" y="18255"/>
            <a:ext cx="10515600" cy="1325563"/>
          </a:xfrm>
        </p:spPr>
        <p:txBody>
          <a:bodyPr/>
          <a:lstStyle/>
          <a:p>
            <a:r>
              <a:rPr lang="en-US" dirty="0"/>
              <a:t>Single -&gt; pairwise -&gt; transformers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DC4CC-2D49-52D8-7083-FB420838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" y="1992923"/>
            <a:ext cx="4097733" cy="26392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2BEF5E9-5595-C687-2009-89745F71F399}"/>
              </a:ext>
            </a:extLst>
          </p:cNvPr>
          <p:cNvGrpSpPr/>
          <p:nvPr/>
        </p:nvGrpSpPr>
        <p:grpSpPr>
          <a:xfrm>
            <a:off x="4115318" y="1502461"/>
            <a:ext cx="7772400" cy="4750385"/>
            <a:chOff x="4115318" y="1502461"/>
            <a:chExt cx="7772400" cy="47503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496F76-00C7-B3DA-7992-400BA9AF8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5318" y="1502461"/>
              <a:ext cx="7772400" cy="38530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F1F110-0E5C-E15C-E033-413EBE8708A5}"/>
                </a:ext>
              </a:extLst>
            </p:cNvPr>
            <p:cNvSpPr txBox="1"/>
            <p:nvPr/>
          </p:nvSpPr>
          <p:spPr>
            <a:xfrm>
              <a:off x="8001518" y="5032373"/>
              <a:ext cx="14419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Multivariate</a:t>
              </a:r>
            </a:p>
            <a:p>
              <a:pPr algn="ctr"/>
              <a:r>
                <a:rPr lang="en-US" dirty="0"/>
                <a:t>Gaussian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E3F772-AB8B-494B-36D7-D344787FE3BD}"/>
                </a:ext>
              </a:extLst>
            </p:cNvPr>
            <p:cNvSpPr txBox="1"/>
            <p:nvPr/>
          </p:nvSpPr>
          <p:spPr>
            <a:xfrm>
              <a:off x="6201508" y="5032373"/>
              <a:ext cx="144193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Markov Random Field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25CDA0-00D2-82CD-9790-F9F07556CBD0}"/>
                </a:ext>
              </a:extLst>
            </p:cNvPr>
            <p:cNvSpPr txBox="1"/>
            <p:nvPr/>
          </p:nvSpPr>
          <p:spPr>
            <a:xfrm>
              <a:off x="4302369" y="5052517"/>
              <a:ext cx="14419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Position Specific Scoring Matrix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500864-69C1-4153-99B8-AD7E035C9474}"/>
                </a:ext>
              </a:extLst>
            </p:cNvPr>
            <p:cNvSpPr txBox="1"/>
            <p:nvPr/>
          </p:nvSpPr>
          <p:spPr>
            <a:xfrm>
              <a:off x="9903846" y="5032373"/>
              <a:ext cx="1573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Autoencoder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24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DDD10-4F22-4E4B-A719-7117BB10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5" y="0"/>
            <a:ext cx="10515600" cy="1325563"/>
          </a:xfrm>
        </p:spPr>
        <p:txBody>
          <a:bodyPr/>
          <a:lstStyle/>
          <a:p>
            <a:r>
              <a:rPr lang="en-US" dirty="0"/>
              <a:t>Co-variation?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DF976-C261-F546-A842-8465DDED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85" y="579732"/>
            <a:ext cx="6236550" cy="529600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ACDD41-247B-9A41-9C12-C2090052F1C4}"/>
              </a:ext>
            </a:extLst>
          </p:cNvPr>
          <p:cNvGraphicFramePr>
            <a:graphicFrameLocks noGrp="1"/>
          </p:cNvGraphicFramePr>
          <p:nvPr/>
        </p:nvGraphicFramePr>
        <p:xfrm>
          <a:off x="193965" y="3998983"/>
          <a:ext cx="4672504" cy="1920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0417">
                  <a:extLst>
                    <a:ext uri="{9D8B030D-6E8A-4147-A177-3AD203B41FA5}">
                      <a16:colId xmlns:a16="http://schemas.microsoft.com/office/drawing/2014/main" val="3003278123"/>
                    </a:ext>
                  </a:extLst>
                </a:gridCol>
                <a:gridCol w="933936">
                  <a:extLst>
                    <a:ext uri="{9D8B030D-6E8A-4147-A177-3AD203B41FA5}">
                      <a16:colId xmlns:a16="http://schemas.microsoft.com/office/drawing/2014/main" val="1926236734"/>
                    </a:ext>
                  </a:extLst>
                </a:gridCol>
                <a:gridCol w="1073274">
                  <a:extLst>
                    <a:ext uri="{9D8B030D-6E8A-4147-A177-3AD203B41FA5}">
                      <a16:colId xmlns:a16="http://schemas.microsoft.com/office/drawing/2014/main" val="1203529720"/>
                    </a:ext>
                  </a:extLst>
                </a:gridCol>
                <a:gridCol w="934877">
                  <a:extLst>
                    <a:ext uri="{9D8B030D-6E8A-4147-A177-3AD203B41FA5}">
                      <a16:colId xmlns:a16="http://schemas.microsoft.com/office/drawing/2014/main" val="250561340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Log probability of designs relative to wild type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under GREMLIN MRF model (larger is better)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651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1-Body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2-Body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7430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ChABC-SH3-37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-22.2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9.47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-31.7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4842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ChABC-SH3-55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-27.0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15.2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-42.2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0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ChABC-SH3-92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-33.3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24.6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-58.0</a:t>
                      </a:r>
                      <a:endParaRPr lang="en-CA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033246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ACBAF03-3162-4F4A-8BC4-DF19CB797315}"/>
              </a:ext>
            </a:extLst>
          </p:cNvPr>
          <p:cNvSpPr/>
          <p:nvPr/>
        </p:nvSpPr>
        <p:spPr>
          <a:xfrm>
            <a:off x="769697" y="1808193"/>
            <a:ext cx="323659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DeepMeta</a:t>
            </a:r>
            <a:r>
              <a:rPr lang="en-CA" sz="2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lang="en-CA" sz="2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TrRosetta</a:t>
            </a:r>
            <a:r>
              <a:rPr lang="en-CA" sz="2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</a:t>
            </a:r>
            <a:endParaRPr lang="en-CA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CA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CA" sz="2400" dirty="0"/>
              <a:t>1851</a:t>
            </a:r>
            <a:r>
              <a:rPr lang="en-CA" sz="2400" dirty="0">
                <a:effectLst/>
              </a:rPr>
              <a:t> sequences</a:t>
            </a:r>
          </a:p>
          <a:p>
            <a:pPr algn="ctr"/>
            <a:endParaRPr lang="en-CA" sz="2400" dirty="0"/>
          </a:p>
          <a:p>
            <a:pPr algn="ctr"/>
            <a:r>
              <a:rPr lang="en-CA" sz="2400" dirty="0">
                <a:effectLst/>
              </a:rPr>
              <a:t>GREMLIN MRF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6E9C3-EA6D-DE42-AF8E-FE99EA0C95D4}"/>
              </a:ext>
            </a:extLst>
          </p:cNvPr>
          <p:cNvSpPr txBox="1"/>
          <p:nvPr/>
        </p:nvSpPr>
        <p:spPr>
          <a:xfrm>
            <a:off x="551092" y="1094730"/>
            <a:ext cx="4297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ChABC</a:t>
            </a:r>
            <a:r>
              <a:rPr lang="en-US" sz="2400" dirty="0"/>
              <a:t> Sequence (1021 residues)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93B0E-757A-6C4C-844E-B988E52D793D}"/>
              </a:ext>
            </a:extLst>
          </p:cNvPr>
          <p:cNvSpPr txBox="1"/>
          <p:nvPr/>
        </p:nvSpPr>
        <p:spPr>
          <a:xfrm>
            <a:off x="9763899" y="6197421"/>
            <a:ext cx="242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(Wu, </a:t>
            </a:r>
            <a:r>
              <a:rPr lang="en-CA" dirty="0" err="1"/>
              <a:t>Bioinf</a:t>
            </a:r>
            <a:r>
              <a:rPr lang="en-CA" dirty="0"/>
              <a:t>., 2020)</a:t>
            </a:r>
            <a:endParaRPr lang="en-US" dirty="0"/>
          </a:p>
          <a:p>
            <a:r>
              <a:rPr lang="en-US" dirty="0"/>
              <a:t>(</a:t>
            </a:r>
            <a:r>
              <a:rPr lang="en-CA" dirty="0" err="1"/>
              <a:t>Kamisetty</a:t>
            </a:r>
            <a:r>
              <a:rPr lang="en-CA" dirty="0"/>
              <a:t>, PNAS, 2013)</a:t>
            </a:r>
          </a:p>
        </p:txBody>
      </p:sp>
    </p:spTree>
    <p:extLst>
      <p:ext uri="{BB962C8B-B14F-4D97-AF65-F5344CB8AC3E}">
        <p14:creationId xmlns:p14="http://schemas.microsoft.com/office/powerpoint/2010/main" val="2955214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42FC-29D7-8A9A-1C46-9AC6816BB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0133"/>
            <a:ext cx="10515600" cy="1325563"/>
          </a:xfrm>
        </p:spPr>
        <p:txBody>
          <a:bodyPr/>
          <a:lstStyle/>
          <a:p>
            <a:r>
              <a:rPr lang="en-US" dirty="0"/>
              <a:t>ESM-2 Embedding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D10AA-6E4B-877F-2987-80851DD2DC4B}"/>
              </a:ext>
            </a:extLst>
          </p:cNvPr>
          <p:cNvSpPr txBox="1"/>
          <p:nvPr/>
        </p:nvSpPr>
        <p:spPr>
          <a:xfrm>
            <a:off x="10545524" y="6211669"/>
            <a:ext cx="1646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(Rives, 2020)</a:t>
            </a:r>
          </a:p>
          <a:p>
            <a:pPr algn="r"/>
            <a:r>
              <a:rPr lang="en-US" dirty="0"/>
              <a:t>(</a:t>
            </a:r>
            <a:r>
              <a:rPr lang="en-US" dirty="0" err="1"/>
              <a:t>Verkuil</a:t>
            </a:r>
            <a:r>
              <a:rPr lang="en-US" dirty="0"/>
              <a:t>, 2022)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DA82A-0E9A-D97A-EFDC-412C016F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576"/>
          <a:stretch/>
        </p:blipFill>
        <p:spPr>
          <a:xfrm>
            <a:off x="-229950" y="821629"/>
            <a:ext cx="8050012" cy="1748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57292-6DCA-C324-E63C-6D01CE2F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739" y="605676"/>
            <a:ext cx="4137477" cy="5096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971A11-6519-DBE2-837E-8F3E3335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428" t="49516" r="45690" b="-1940"/>
          <a:stretch/>
        </p:blipFill>
        <p:spPr>
          <a:xfrm>
            <a:off x="693916" y="2570024"/>
            <a:ext cx="5221632" cy="2034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2BED7-65B9-C9B2-D531-A6FFF63F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367" t="53213" r="-11105" b="-5637"/>
          <a:stretch/>
        </p:blipFill>
        <p:spPr>
          <a:xfrm>
            <a:off x="1303517" y="4589491"/>
            <a:ext cx="5712992" cy="22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0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2659-289B-7CB8-59FF-DEF83188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Tasks for protein design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65A3D-175A-26FD-D9A7-CF936CD2CFE3}"/>
              </a:ext>
            </a:extLst>
          </p:cNvPr>
          <p:cNvGrpSpPr/>
          <p:nvPr/>
        </p:nvGrpSpPr>
        <p:grpSpPr>
          <a:xfrm>
            <a:off x="3014224" y="1537951"/>
            <a:ext cx="2239108" cy="4147740"/>
            <a:chOff x="3014224" y="1537951"/>
            <a:chExt cx="2239108" cy="41477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4FDE03-EAEC-048D-59C2-AC942E4C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9760" r="63563"/>
            <a:stretch/>
          </p:blipFill>
          <p:spPr>
            <a:xfrm>
              <a:off x="3014224" y="1991118"/>
              <a:ext cx="2239108" cy="36945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4AD7CC-9D77-8590-4C9E-FFFE4FDC181D}"/>
                </a:ext>
              </a:extLst>
            </p:cNvPr>
            <p:cNvSpPr txBox="1"/>
            <p:nvPr/>
          </p:nvSpPr>
          <p:spPr>
            <a:xfrm>
              <a:off x="3231090" y="1537951"/>
              <a:ext cx="150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P(Sequence)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C2B86B-C4F1-92AA-F6CD-F71B97F42AAE}"/>
              </a:ext>
            </a:extLst>
          </p:cNvPr>
          <p:cNvGrpSpPr/>
          <p:nvPr/>
        </p:nvGrpSpPr>
        <p:grpSpPr>
          <a:xfrm>
            <a:off x="168194" y="1537951"/>
            <a:ext cx="2728800" cy="4147740"/>
            <a:chOff x="168194" y="1537951"/>
            <a:chExt cx="2728800" cy="4147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9BEA28-EB52-D5A2-87AA-7DCF7C67C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2227" r="3367" b="49760"/>
            <a:stretch/>
          </p:blipFill>
          <p:spPr>
            <a:xfrm>
              <a:off x="168194" y="1991118"/>
              <a:ext cx="2728800" cy="36945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BEBB1D-E084-80FA-9CD7-81D8F2018082}"/>
                </a:ext>
              </a:extLst>
            </p:cNvPr>
            <p:cNvSpPr txBox="1"/>
            <p:nvPr/>
          </p:nvSpPr>
          <p:spPr>
            <a:xfrm>
              <a:off x="606243" y="1537951"/>
              <a:ext cx="145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P(Structure)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4AC8E5-1109-3F07-BEB4-22FB09F0B5FD}"/>
              </a:ext>
            </a:extLst>
          </p:cNvPr>
          <p:cNvGrpSpPr/>
          <p:nvPr/>
        </p:nvGrpSpPr>
        <p:grpSpPr>
          <a:xfrm>
            <a:off x="5253332" y="1537951"/>
            <a:ext cx="3083169" cy="4147740"/>
            <a:chOff x="5253332" y="1537951"/>
            <a:chExt cx="3083169" cy="41477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64364F-A142-C3AC-1F8E-1955B377D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9827" b="49760"/>
            <a:stretch/>
          </p:blipFill>
          <p:spPr>
            <a:xfrm>
              <a:off x="5253332" y="1991118"/>
              <a:ext cx="3083169" cy="36945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06380E-AC8C-D0FE-4632-0C27B42EAA13}"/>
                </a:ext>
              </a:extLst>
            </p:cNvPr>
            <p:cNvSpPr txBox="1"/>
            <p:nvPr/>
          </p:nvSpPr>
          <p:spPr>
            <a:xfrm>
              <a:off x="5294184" y="1537951"/>
              <a:ext cx="2658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P(Structure | Sequence)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7D228C-906B-AB71-B348-38E9137DF13D}"/>
              </a:ext>
            </a:extLst>
          </p:cNvPr>
          <p:cNvGrpSpPr/>
          <p:nvPr/>
        </p:nvGrpSpPr>
        <p:grpSpPr>
          <a:xfrm>
            <a:off x="8336501" y="1537951"/>
            <a:ext cx="3714823" cy="4147740"/>
            <a:chOff x="8336501" y="1537951"/>
            <a:chExt cx="3714823" cy="41477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F566C8-065C-C985-5775-74A5BA378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153" t="50000" r="1755" b="-240"/>
            <a:stretch/>
          </p:blipFill>
          <p:spPr>
            <a:xfrm>
              <a:off x="8358554" y="1991118"/>
              <a:ext cx="3692770" cy="369457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4439FA-2568-7134-7303-3ABCE3657A47}"/>
                </a:ext>
              </a:extLst>
            </p:cNvPr>
            <p:cNvSpPr txBox="1"/>
            <p:nvPr/>
          </p:nvSpPr>
          <p:spPr>
            <a:xfrm>
              <a:off x="8336501" y="1537951"/>
              <a:ext cx="2613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P(Structure, Sequence)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29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14DC-0A29-1FA1-DE29-B06E48DD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1" y="18255"/>
            <a:ext cx="10515600" cy="1325563"/>
          </a:xfrm>
        </p:spPr>
        <p:txBody>
          <a:bodyPr/>
          <a:lstStyle/>
          <a:p>
            <a:r>
              <a:rPr lang="en-US" dirty="0"/>
              <a:t>ESM3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5890B-08F5-6AF0-8BBF-DF7B4D46A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74" y="-18255"/>
            <a:ext cx="7633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72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C2F5-4898-944E-BF60-3BD65370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Protein Language Models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400D55-BFFD-DC65-F9C7-6D39E001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3859"/>
            <a:ext cx="12192000" cy="46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659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C5B4-B212-BE42-9482-45B865D1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AlphaFold2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C52A73-1B1A-C54E-801D-CA8E8A49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210"/>
            <a:ext cx="12192000" cy="478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253FA8-9C57-1248-9204-DD29A33C80CF}"/>
              </a:ext>
            </a:extLst>
          </p:cNvPr>
          <p:cNvSpPr txBox="1"/>
          <p:nvPr/>
        </p:nvSpPr>
        <p:spPr>
          <a:xfrm>
            <a:off x="9274727" y="6488668"/>
            <a:ext cx="291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(Jumper, et al., Nature, 2021)</a:t>
            </a:r>
          </a:p>
        </p:txBody>
      </p:sp>
    </p:spTree>
    <p:extLst>
      <p:ext uri="{BB962C8B-B14F-4D97-AF65-F5344CB8AC3E}">
        <p14:creationId xmlns:p14="http://schemas.microsoft.com/office/powerpoint/2010/main" val="3357836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F111-148C-4A4B-9353-AF4A0F37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8361"/>
            <a:ext cx="10515600" cy="1325563"/>
          </a:xfrm>
        </p:spPr>
        <p:txBody>
          <a:bodyPr/>
          <a:lstStyle/>
          <a:p>
            <a:r>
              <a:rPr lang="en-US" dirty="0" err="1"/>
              <a:t>RoseTTAFold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43A42-CA3D-5244-BD7E-82A5E2F0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312"/>
            <a:ext cx="12192000" cy="5221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7A127-9AE5-204F-A575-FECA7DB29392}"/>
              </a:ext>
            </a:extLst>
          </p:cNvPr>
          <p:cNvSpPr txBox="1"/>
          <p:nvPr/>
        </p:nvSpPr>
        <p:spPr>
          <a:xfrm>
            <a:off x="9850590" y="6488668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Baek</a:t>
            </a:r>
            <a:r>
              <a:rPr lang="en-US" dirty="0"/>
              <a:t>, Science, 2021)</a:t>
            </a:r>
          </a:p>
        </p:txBody>
      </p:sp>
    </p:spTree>
    <p:extLst>
      <p:ext uri="{BB962C8B-B14F-4D97-AF65-F5344CB8AC3E}">
        <p14:creationId xmlns:p14="http://schemas.microsoft.com/office/powerpoint/2010/main" val="70177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3A20-D500-8BB7-A8A4-C8D33D269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945815" cy="1325563"/>
          </a:xfrm>
        </p:spPr>
        <p:txBody>
          <a:bodyPr/>
          <a:lstStyle/>
          <a:p>
            <a:r>
              <a:rPr lang="en-US" dirty="0"/>
              <a:t>How to transformer / Protein language models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36F46-503A-A5EE-B1CF-D762C61B7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16" y="1824793"/>
            <a:ext cx="11004416" cy="417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6230-5F9C-43DA-3198-D393E784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5" y="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C2FE1-7EE8-6E4C-7FE8-4E2A8825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815" y="1126271"/>
            <a:ext cx="8540261" cy="561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9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B824-94A7-0A90-BB6A-F1A8B421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8" y="18255"/>
            <a:ext cx="10515600" cy="1325563"/>
          </a:xfrm>
        </p:spPr>
        <p:txBody>
          <a:bodyPr/>
          <a:lstStyle/>
          <a:p>
            <a:r>
              <a:rPr lang="en-US" dirty="0"/>
              <a:t>Transformers as pattern recognition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F4D4B-A3FF-F088-EC24-2521AE89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1491450"/>
            <a:ext cx="10234002" cy="522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1F8E-3AF2-531D-5353-6648D0AE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Computation in Transformer Attention Block</a:t>
            </a:r>
          </a:p>
        </p:txBody>
      </p:sp>
      <p:pic>
        <p:nvPicPr>
          <p:cNvPr id="5122" name="Picture 2" descr="smmary">
            <a:extLst>
              <a:ext uri="{FF2B5EF4-FFF2-40B4-BE49-F238E27FC236}">
                <a16:creationId xmlns:a16="http://schemas.microsoft.com/office/drawing/2014/main" id="{1A79D047-CEEF-CAE4-6C49-3FF91223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146" y="1527264"/>
            <a:ext cx="6657633" cy="48533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E9C4ABE-DD86-749D-A02D-AEF2F512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91" y="1559168"/>
            <a:ext cx="3399248" cy="47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A702E95-5EF1-6BF6-0ECA-5EB7598C9588}"/>
              </a:ext>
            </a:extLst>
          </p:cNvPr>
          <p:cNvSpPr/>
          <p:nvPr/>
        </p:nvSpPr>
        <p:spPr>
          <a:xfrm>
            <a:off x="3285069" y="4273062"/>
            <a:ext cx="1441940" cy="4454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4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24C4-7EE8-9509-0C23-1F16AF1E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Transformer Circuits (Residual stream)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67FD4-88E7-E627-8890-B386C014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97" y="1221964"/>
            <a:ext cx="10625518" cy="51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33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CFA-3816-C8BF-4387-3296D0762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Reading and Writing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531EB-CA8B-C172-7C34-09422EF1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8" y="1193829"/>
            <a:ext cx="9888415" cy="56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7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B50D32-E0A4-8A47-8441-D02C7ABD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01"/>
          <a:stretch/>
        </p:blipFill>
        <p:spPr>
          <a:xfrm>
            <a:off x="6241774" y="64297"/>
            <a:ext cx="5854991" cy="26789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0006E3-4D39-6A41-84DE-14BBC55A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91" y="204894"/>
            <a:ext cx="10515600" cy="1325563"/>
          </a:xfrm>
        </p:spPr>
        <p:txBody>
          <a:bodyPr/>
          <a:lstStyle/>
          <a:p>
            <a:r>
              <a:rPr lang="en-US" dirty="0" err="1"/>
              <a:t>ChABC</a:t>
            </a:r>
            <a:r>
              <a:rPr lang="en-US" dirty="0"/>
              <a:t> protein as a</a:t>
            </a:r>
            <a:br>
              <a:rPr lang="en-US" dirty="0"/>
            </a:br>
            <a:r>
              <a:rPr lang="en-US" dirty="0"/>
              <a:t>potential therapy</a:t>
            </a:r>
          </a:p>
        </p:txBody>
      </p:sp>
    </p:spTree>
    <p:extLst>
      <p:ext uri="{BB962C8B-B14F-4D97-AF65-F5344CB8AC3E}">
        <p14:creationId xmlns:p14="http://schemas.microsoft.com/office/powerpoint/2010/main" val="2327164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15C1-CE35-164E-8099-A29251BC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0"/>
            <a:ext cx="11248292" cy="1325563"/>
          </a:xfrm>
        </p:spPr>
        <p:txBody>
          <a:bodyPr/>
          <a:lstStyle/>
          <a:p>
            <a:r>
              <a:rPr lang="en-US" dirty="0"/>
              <a:t>Storing and retrieving data in the residual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3581F-39AF-8DB4-CA96-6ED93357CE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99" r="44297"/>
          <a:stretch/>
        </p:blipFill>
        <p:spPr>
          <a:xfrm>
            <a:off x="223165" y="2186598"/>
            <a:ext cx="5967046" cy="3487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AF3B8-3155-F15A-CCF6-5C61FC63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495"/>
          <a:stretch/>
        </p:blipFill>
        <p:spPr>
          <a:xfrm>
            <a:off x="5911269" y="2186598"/>
            <a:ext cx="5967046" cy="34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4DF4-F69D-8219-07D4-5B544CEC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798"/>
            <a:ext cx="10515600" cy="1325563"/>
          </a:xfrm>
        </p:spPr>
        <p:txBody>
          <a:bodyPr/>
          <a:lstStyle/>
          <a:p>
            <a:r>
              <a:rPr lang="en-US" dirty="0"/>
              <a:t>Gated copying from one stream to another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AAA13-CBEE-5B13-347C-DE57421E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85" y="1494126"/>
            <a:ext cx="7772400" cy="4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1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F44B-91CF-A107-27D0-EDAFDBFF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DA40D-D589-DC51-9721-918ACF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8" y="1524855"/>
            <a:ext cx="11125598" cy="1504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167C0D-CA3E-C8B9-19CB-C643201EF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4" y="4155478"/>
            <a:ext cx="10832522" cy="16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67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1DF7-DA11-8664-4AD6-ECA93797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 err="1"/>
              <a:t>RFDiffusion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84A4A-BEA0-FBC4-84CB-ADE899A9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47"/>
          <a:stretch/>
        </p:blipFill>
        <p:spPr>
          <a:xfrm>
            <a:off x="427891" y="1219200"/>
            <a:ext cx="11804939" cy="5251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37BE7-5A1A-90A6-C0F5-FB33A45761DE}"/>
              </a:ext>
            </a:extLst>
          </p:cNvPr>
          <p:cNvSpPr txBox="1"/>
          <p:nvPr/>
        </p:nvSpPr>
        <p:spPr>
          <a:xfrm>
            <a:off x="10044107" y="6470413"/>
            <a:ext cx="222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(Watson et al., 2023)</a:t>
            </a:r>
          </a:p>
        </p:txBody>
      </p:sp>
    </p:spTree>
    <p:extLst>
      <p:ext uri="{BB962C8B-B14F-4D97-AF65-F5344CB8AC3E}">
        <p14:creationId xmlns:p14="http://schemas.microsoft.com/office/powerpoint/2010/main" val="1094198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D23B017-421B-4CD8-4CA1-29B8FC53E638}"/>
              </a:ext>
            </a:extLst>
          </p:cNvPr>
          <p:cNvGrpSpPr/>
          <p:nvPr/>
        </p:nvGrpSpPr>
        <p:grpSpPr>
          <a:xfrm>
            <a:off x="105509" y="1944487"/>
            <a:ext cx="5814646" cy="4380111"/>
            <a:chOff x="105509" y="1944487"/>
            <a:chExt cx="5814646" cy="4380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3ACD88-1F52-670E-6834-B2827AF9B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8239" r="50586"/>
            <a:stretch/>
          </p:blipFill>
          <p:spPr>
            <a:xfrm>
              <a:off x="105509" y="2467707"/>
              <a:ext cx="5814646" cy="3856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EA3212-3955-6930-93FD-5095AF4124C7}"/>
                </a:ext>
              </a:extLst>
            </p:cNvPr>
            <p:cNvSpPr txBox="1"/>
            <p:nvPr/>
          </p:nvSpPr>
          <p:spPr>
            <a:xfrm>
              <a:off x="1691054" y="1944487"/>
              <a:ext cx="303334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 err="1"/>
                <a:t>RoseTTAFold</a:t>
              </a:r>
              <a:r>
                <a:rPr lang="en-US" sz="2800" b="1" dirty="0"/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4C88B1-DD84-2D53-F74A-8CDF7CD8B0DF}"/>
              </a:ext>
            </a:extLst>
          </p:cNvPr>
          <p:cNvGrpSpPr/>
          <p:nvPr/>
        </p:nvGrpSpPr>
        <p:grpSpPr>
          <a:xfrm>
            <a:off x="6271847" y="1944487"/>
            <a:ext cx="5638800" cy="4380110"/>
            <a:chOff x="6271847" y="1944487"/>
            <a:chExt cx="5638800" cy="4380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A74468-7DDA-17CA-34B3-2ADCA1792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510" t="20476" r="1571" b="-2235"/>
            <a:stretch/>
          </p:blipFill>
          <p:spPr>
            <a:xfrm>
              <a:off x="6271847" y="2467707"/>
              <a:ext cx="5638800" cy="3856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F7ECCE-2A20-1102-38F4-D19E8C8A11D8}"/>
                </a:ext>
              </a:extLst>
            </p:cNvPr>
            <p:cNvSpPr txBox="1"/>
            <p:nvPr/>
          </p:nvSpPr>
          <p:spPr>
            <a:xfrm>
              <a:off x="7996605" y="1944487"/>
              <a:ext cx="303334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 err="1"/>
                <a:t>RFDiffusion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07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EE7B-AA1D-D5E4-31E9-34421D81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5" y="0"/>
            <a:ext cx="11462242" cy="1325563"/>
          </a:xfrm>
        </p:spPr>
        <p:txBody>
          <a:bodyPr/>
          <a:lstStyle/>
          <a:p>
            <a:r>
              <a:rPr lang="en-US" dirty="0"/>
              <a:t>Conditional structure generation (Binder design)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DF011-20CF-0D69-4D9F-FD437FE20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9" y="2675526"/>
            <a:ext cx="11462242" cy="20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92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FBCB-E7E2-7E6F-290B-FC590B30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0690"/>
            <a:ext cx="10515600" cy="1325563"/>
          </a:xfrm>
        </p:spPr>
        <p:txBody>
          <a:bodyPr/>
          <a:lstStyle/>
          <a:p>
            <a:r>
              <a:rPr lang="en-US" dirty="0" err="1"/>
              <a:t>ProteinMPNN</a:t>
            </a:r>
            <a:r>
              <a:rPr lang="en-US" dirty="0"/>
              <a:t>: P(seq | struct)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87C28-CA6F-A010-60A3-213090B0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62" y="1174873"/>
            <a:ext cx="9982200" cy="56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54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E1BB-B744-3680-7ED0-FF414CDA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1" y="-344973"/>
            <a:ext cx="10515600" cy="1325563"/>
          </a:xfrm>
        </p:spPr>
        <p:txBody>
          <a:bodyPr/>
          <a:lstStyle/>
          <a:p>
            <a:r>
              <a:rPr lang="en-US" dirty="0"/>
              <a:t>Frame2seq (seq | struct)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8228FC-6B99-CD2B-0BB0-CD2723DF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7" y="1164081"/>
            <a:ext cx="9701984" cy="264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7C3C3C-9E36-9CBE-2F37-0310FCEC99ED}"/>
              </a:ext>
            </a:extLst>
          </p:cNvPr>
          <p:cNvSpPr txBox="1"/>
          <p:nvPr/>
        </p:nvSpPr>
        <p:spPr>
          <a:xfrm>
            <a:off x="0" y="657424"/>
            <a:ext cx="491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protein backbone =&gt; design a sequence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F51A1-8C56-2992-8748-67002F7E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49" y="4203696"/>
            <a:ext cx="6154135" cy="229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20A33-A3B9-8D79-715E-CE0A3A95A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238" y="3810651"/>
            <a:ext cx="2797089" cy="2611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47E7AA-8116-D519-DF7E-B761DFA89DA6}"/>
              </a:ext>
            </a:extLst>
          </p:cNvPr>
          <p:cNvSpPr txBox="1"/>
          <p:nvPr/>
        </p:nvSpPr>
        <p:spPr>
          <a:xfrm>
            <a:off x="7339325" y="6495542"/>
            <a:ext cx="485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Akpinaroglu</a:t>
            </a:r>
            <a:r>
              <a:rPr lang="en-US" dirty="0"/>
              <a:t>, 2023,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illSansRegular"/>
              </a:rPr>
              <a:t>10.1101/2023.12.15.571823)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9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B8F2-226F-F9CF-A44F-0801AB91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Design workflow for protein redesign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E3CC-4A19-94F1-74A9-28BC1FB1D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253330"/>
            <a:ext cx="10515600" cy="56046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/>
              <a:t>AlphaFold3</a:t>
            </a:r>
          </a:p>
          <a:p>
            <a:r>
              <a:rPr lang="en-US" sz="2000" dirty="0"/>
              <a:t>Relevant reference structures as templates</a:t>
            </a:r>
          </a:p>
          <a:p>
            <a:r>
              <a:rPr lang="en-US" sz="2000" dirty="0"/>
              <a:t>Identify portions to keep, redesign </a:t>
            </a:r>
          </a:p>
          <a:p>
            <a:pPr marL="0" indent="0">
              <a:buNone/>
            </a:pPr>
            <a:endParaRPr lang="en-US" sz="1000" b="1" dirty="0"/>
          </a:p>
          <a:p>
            <a:pPr marL="0" indent="0">
              <a:buNone/>
            </a:pPr>
            <a:r>
              <a:rPr lang="en-US" sz="2000" b="1" dirty="0" err="1"/>
              <a:t>RFDiffusion</a:t>
            </a:r>
            <a:endParaRPr lang="en-US" sz="2000" b="1" dirty="0"/>
          </a:p>
          <a:p>
            <a:r>
              <a:rPr lang="en-US" sz="2000" dirty="0"/>
              <a:t>Generate ensemble of backbone structures</a:t>
            </a:r>
          </a:p>
          <a:p>
            <a:r>
              <a:rPr lang="en-US" sz="2000" dirty="0"/>
              <a:t>Conditional on portions of templates</a:t>
            </a:r>
          </a:p>
          <a:p>
            <a:pPr marL="0" indent="0">
              <a:buNone/>
            </a:pPr>
            <a:endParaRPr lang="en-US" sz="200" b="1" dirty="0"/>
          </a:p>
          <a:p>
            <a:pPr marL="0" indent="0">
              <a:buNone/>
            </a:pPr>
            <a:r>
              <a:rPr lang="en-US" sz="2000" b="1" dirty="0" err="1"/>
              <a:t>ProteinMPNN</a:t>
            </a:r>
            <a:r>
              <a:rPr lang="en-US" sz="2000" b="1" dirty="0"/>
              <a:t> or Frame2Seq</a:t>
            </a:r>
          </a:p>
          <a:p>
            <a:r>
              <a:rPr lang="en-US" sz="2000" dirty="0"/>
              <a:t>Generate sequences conditional on backbones</a:t>
            </a:r>
          </a:p>
          <a:p>
            <a:pPr marL="0" indent="0">
              <a:buNone/>
            </a:pPr>
            <a:endParaRPr lang="en-US" sz="900" b="1" dirty="0"/>
          </a:p>
          <a:p>
            <a:pPr marL="0" indent="0">
              <a:buNone/>
            </a:pPr>
            <a:r>
              <a:rPr lang="en-US" sz="2000" b="1" dirty="0"/>
              <a:t>AlphaFold3</a:t>
            </a:r>
          </a:p>
          <a:p>
            <a:r>
              <a:rPr lang="en-US" sz="2000" dirty="0"/>
              <a:t>Evaluate predicted quality of structure (</a:t>
            </a:r>
            <a:r>
              <a:rPr lang="en-US" sz="2000" dirty="0" err="1"/>
              <a:t>pLDDT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900" b="1" dirty="0"/>
          </a:p>
          <a:p>
            <a:pPr marL="0" indent="0">
              <a:buNone/>
            </a:pPr>
            <a:r>
              <a:rPr lang="en-US" sz="2000" b="1" dirty="0"/>
              <a:t>Experimentally test</a:t>
            </a:r>
          </a:p>
          <a:p>
            <a:r>
              <a:rPr lang="en-US" sz="2000" dirty="0"/>
              <a:t>Expression</a:t>
            </a:r>
          </a:p>
          <a:p>
            <a:r>
              <a:rPr lang="en-US" sz="2000" dirty="0"/>
              <a:t>Stability</a:t>
            </a:r>
          </a:p>
          <a:p>
            <a:r>
              <a:rPr lang="en-US" sz="2000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4054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9C55-656F-E650-EB75-37657CC4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5643"/>
            <a:ext cx="10515600" cy="1325563"/>
          </a:xfrm>
        </p:spPr>
        <p:txBody>
          <a:bodyPr/>
          <a:lstStyle/>
          <a:p>
            <a:r>
              <a:rPr lang="en-US" dirty="0"/>
              <a:t>Human Proteasome structures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AF82C-03FC-9005-E586-87B0BE6D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920"/>
            <a:ext cx="11332539" cy="50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9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B50D32-E0A4-8A47-8441-D02C7ABD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91"/>
          <a:stretch/>
        </p:blipFill>
        <p:spPr>
          <a:xfrm>
            <a:off x="6241774" y="64297"/>
            <a:ext cx="5854991" cy="65888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0006E3-4D39-6A41-84DE-14BBC55A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91" y="204894"/>
            <a:ext cx="10515600" cy="1325563"/>
          </a:xfrm>
        </p:spPr>
        <p:txBody>
          <a:bodyPr/>
          <a:lstStyle/>
          <a:p>
            <a:r>
              <a:rPr lang="en-US" dirty="0" err="1"/>
              <a:t>ChABC</a:t>
            </a:r>
            <a:r>
              <a:rPr lang="en-US" dirty="0"/>
              <a:t> protein as a</a:t>
            </a:r>
            <a:br>
              <a:rPr lang="en-US" dirty="0"/>
            </a:br>
            <a:r>
              <a:rPr lang="en-US" dirty="0"/>
              <a:t>potential therapy</a:t>
            </a:r>
          </a:p>
        </p:txBody>
      </p:sp>
    </p:spTree>
    <p:extLst>
      <p:ext uri="{BB962C8B-B14F-4D97-AF65-F5344CB8AC3E}">
        <p14:creationId xmlns:p14="http://schemas.microsoft.com/office/powerpoint/2010/main" val="4264019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BE7E-557C-7C9C-F4A6-78A3BEC3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AF3 of whole complex?</a:t>
            </a:r>
          </a:p>
        </p:txBody>
      </p:sp>
      <p:pic>
        <p:nvPicPr>
          <p:cNvPr id="7" name="Picture 6" descr="A green and white object with a black background&#10;&#10;Description automatically generated">
            <a:extLst>
              <a:ext uri="{FF2B5EF4-FFF2-40B4-BE49-F238E27FC236}">
                <a16:creationId xmlns:a16="http://schemas.microsoft.com/office/drawing/2014/main" id="{FDDFE09E-B8DF-2B5F-AF99-335098AA1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02" y="-607012"/>
            <a:ext cx="8367689" cy="8367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356929-ECBF-34F1-D1D9-732E5A0AD7DF}"/>
              </a:ext>
            </a:extLst>
          </p:cNvPr>
          <p:cNvSpPr txBox="1"/>
          <p:nvPr/>
        </p:nvSpPr>
        <p:spPr>
          <a:xfrm>
            <a:off x="4593281" y="6170140"/>
            <a:ext cx="300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Proteasome </a:t>
            </a:r>
            <a:r>
              <a:rPr lang="en-US" dirty="0" err="1"/>
              <a:t>CryoEM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61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BFF5-D3DF-D65C-152C-F62604013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AF3 Prediction of 884/IRC25 complex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A121D-F3ED-66D1-A294-C9061549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66" y="993037"/>
            <a:ext cx="10282882" cy="5566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95E8F-C58E-A71A-3726-45129F8C046A}"/>
              </a:ext>
            </a:extLst>
          </p:cNvPr>
          <p:cNvSpPr txBox="1"/>
          <p:nvPr/>
        </p:nvSpPr>
        <p:spPr>
          <a:xfrm>
            <a:off x="2706130" y="589417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398C1-AFA7-FFAE-A3E4-B42C233F20D6}"/>
              </a:ext>
            </a:extLst>
          </p:cNvPr>
          <p:cNvSpPr txBox="1"/>
          <p:nvPr/>
        </p:nvSpPr>
        <p:spPr>
          <a:xfrm>
            <a:off x="4974497" y="589417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IRC25</a:t>
            </a:r>
          </a:p>
        </p:txBody>
      </p:sp>
    </p:spTree>
    <p:extLst>
      <p:ext uri="{BB962C8B-B14F-4D97-AF65-F5344CB8AC3E}">
        <p14:creationId xmlns:p14="http://schemas.microsoft.com/office/powerpoint/2010/main" val="3094800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36B9-7FE6-2683-0A56-DFDEDBA6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7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of</a:t>
            </a:r>
            <a:br>
              <a:rPr lang="en-US" dirty="0"/>
            </a:br>
            <a:r>
              <a:rPr lang="en-US" dirty="0"/>
              <a:t>Poc3 / Poc4</a:t>
            </a:r>
            <a:br>
              <a:rPr lang="en-US" dirty="0"/>
            </a:br>
            <a:r>
              <a:rPr lang="en-US" dirty="0"/>
              <a:t>natural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9DB2C-4F89-38A0-C6EF-EC518FDD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45" y="0"/>
            <a:ext cx="7035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86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2341-94FB-1AC2-6571-069840F8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6854"/>
            <a:ext cx="10515600" cy="1325563"/>
          </a:xfrm>
        </p:spPr>
        <p:txBody>
          <a:bodyPr/>
          <a:lstStyle/>
          <a:p>
            <a:r>
              <a:rPr lang="en-US" dirty="0"/>
              <a:t>Unconstrained designs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4C97B-E16F-BB59-DD48-334209E4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3" y="743700"/>
            <a:ext cx="5974841" cy="5953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A23A8-D2C7-E62D-E910-6A2DA8E4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47" y="-5576"/>
            <a:ext cx="5149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7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BD26-58A7-CC26-C7CF-4679AAA17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651"/>
            <a:ext cx="10515600" cy="1325563"/>
          </a:xfrm>
        </p:spPr>
        <p:txBody>
          <a:bodyPr/>
          <a:lstStyle/>
          <a:p>
            <a:r>
              <a:rPr lang="en-US" dirty="0"/>
              <a:t>Frame2Seq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94C7D-EA17-33EF-2FF2-60899456E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7" y="1525400"/>
            <a:ext cx="27393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Fix interface</a:t>
            </a:r>
          </a:p>
          <a:p>
            <a:pPr marL="0" indent="0">
              <a:buNone/>
            </a:pPr>
            <a:r>
              <a:rPr lang="en-US" sz="1100" dirty="0"/>
              <a:t>1,3,5,12,14,16,18,24,25,26,28,30,32,33,34,35,36,37,38,39,42,44,55,56,57,58,83,85,87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E9C8C1-4D02-B58D-F5FD-8CD0A227B770}"/>
              </a:ext>
            </a:extLst>
          </p:cNvPr>
          <p:cNvGrpSpPr/>
          <p:nvPr/>
        </p:nvGrpSpPr>
        <p:grpSpPr>
          <a:xfrm>
            <a:off x="6885049" y="919995"/>
            <a:ext cx="6098058" cy="5018010"/>
            <a:chOff x="6885049" y="919995"/>
            <a:chExt cx="6098058" cy="50180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0133A1-5156-0112-2AD7-444AB27ADFEC}"/>
                </a:ext>
              </a:extLst>
            </p:cNvPr>
            <p:cNvSpPr txBox="1"/>
            <p:nvPr/>
          </p:nvSpPr>
          <p:spPr>
            <a:xfrm>
              <a:off x="6885049" y="1690688"/>
              <a:ext cx="6098058" cy="4247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ndale Mono" panose="020B0509000000000004" pitchFamily="49" charset="0"/>
                </a:rPr>
                <a:t>!&gt; frame2seq_metadata |&gt; </a:t>
              </a:r>
              <a:r>
                <a:rPr lang="en-US" dirty="0" err="1">
                  <a:latin typeface="Andale Mono" panose="020B0509000000000004" pitchFamily="49" charset="0"/>
                </a:rPr>
                <a:t>dplyr</a:t>
              </a:r>
              <a:r>
                <a:rPr lang="en-US" dirty="0">
                  <a:latin typeface="Andale Mono" panose="020B0509000000000004" pitchFamily="49" charset="0"/>
                </a:rPr>
                <a:t>::arrange(score)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# A </a:t>
              </a:r>
              <a:r>
                <a:rPr lang="en-US" dirty="0" err="1">
                  <a:latin typeface="Andale Mono" panose="020B0509000000000004" pitchFamily="49" charset="0"/>
                </a:rPr>
                <a:t>tibble</a:t>
              </a:r>
              <a:r>
                <a:rPr lang="en-US" dirty="0">
                  <a:latin typeface="Andale Mono" panose="020B0509000000000004" pitchFamily="49" charset="0"/>
                </a:rPr>
                <a:t>: 5,000 × 3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   </a:t>
              </a:r>
              <a:r>
                <a:rPr lang="en-US" dirty="0" err="1">
                  <a:latin typeface="Andale Mono" panose="020B0509000000000004" pitchFamily="49" charset="0"/>
                </a:rPr>
                <a:t>seq_id</a:t>
              </a:r>
              <a:r>
                <a:rPr lang="en-US" dirty="0">
                  <a:latin typeface="Andale Mono" panose="020B0509000000000004" pitchFamily="49" charset="0"/>
                </a:rPr>
                <a:t>   </a:t>
              </a:r>
              <a:r>
                <a:rPr lang="en-US" dirty="0" err="1">
                  <a:latin typeface="Andale Mono" panose="020B0509000000000004" pitchFamily="49" charset="0"/>
                </a:rPr>
                <a:t>recovery_percent</a:t>
              </a:r>
              <a:r>
                <a:rPr lang="en-US" dirty="0">
                  <a:latin typeface="Andale Mono" panose="020B0509000000000004" pitchFamily="49" charset="0"/>
                </a:rPr>
                <a:t> score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   &lt;chr&gt;               &lt;</a:t>
              </a:r>
              <a:r>
                <a:rPr lang="en-US" dirty="0" err="1">
                  <a:latin typeface="Andale Mono" panose="020B0509000000000004" pitchFamily="49" charset="0"/>
                </a:rPr>
                <a:t>dbl</a:t>
              </a:r>
              <a:r>
                <a:rPr lang="en-US" dirty="0">
                  <a:latin typeface="Andale Mono" panose="020B0509000000000004" pitchFamily="49" charset="0"/>
                </a:rPr>
                <a:t>&gt; &lt;</a:t>
              </a:r>
              <a:r>
                <a:rPr lang="en-US" dirty="0" err="1">
                  <a:latin typeface="Andale Mono" panose="020B0509000000000004" pitchFamily="49" charset="0"/>
                </a:rPr>
                <a:t>dbl</a:t>
              </a:r>
              <a:r>
                <a:rPr lang="en-US" dirty="0">
                  <a:latin typeface="Andale Mono" panose="020B0509000000000004" pitchFamily="49" charset="0"/>
                </a:rPr>
                <a:t>&gt;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 1 seq_10               72.1  0.47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 2 seq_1483             64.0  0.49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 3 seq_1734             67.6  0.49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 4 seq_4949             63.1  0.49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 5 seq_722              68.5  0.5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 6 seq_1326             64.9  0.5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 7 seq_2193             68.5  0.5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 8 seq_2421             63.1  0.5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 9 seq_4271             65.8  0.5</a:t>
              </a:r>
            </a:p>
            <a:p>
              <a:r>
                <a:rPr lang="en-US" dirty="0">
                  <a:latin typeface="Andale Mono" panose="020B0509000000000004" pitchFamily="49" charset="0"/>
                </a:rPr>
                <a:t> 10 seq_2303             62.2  0.51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C22E79-AF52-C2E9-91C4-7E04D592B68C}"/>
                </a:ext>
              </a:extLst>
            </p:cNvPr>
            <p:cNvSpPr txBox="1"/>
            <p:nvPr/>
          </p:nvSpPr>
          <p:spPr>
            <a:xfrm>
              <a:off x="10381785" y="919995"/>
              <a:ext cx="1647952" cy="64633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Score:</a:t>
              </a:r>
            </a:p>
            <a:p>
              <a:r>
                <a:rPr lang="en-US" dirty="0"/>
                <a:t>Lower is better</a:t>
              </a:r>
            </a:p>
          </p:txBody>
        </p:sp>
      </p:grpSp>
      <p:pic>
        <p:nvPicPr>
          <p:cNvPr id="8" name="Picture 7" descr="A close-up of a structure&#10;&#10;Description automatically generated">
            <a:extLst>
              <a:ext uri="{FF2B5EF4-FFF2-40B4-BE49-F238E27FC236}">
                <a16:creationId xmlns:a16="http://schemas.microsoft.com/office/drawing/2014/main" id="{547EA34B-D3EA-093A-3D39-63F1B3BD9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7" y="2553628"/>
            <a:ext cx="4360923" cy="4070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39EC3-6E5D-D062-0B35-F09AAA372EA8}"/>
              </a:ext>
            </a:extLst>
          </p:cNvPr>
          <p:cNvSpPr txBox="1"/>
          <p:nvPr/>
        </p:nvSpPr>
        <p:spPr>
          <a:xfrm>
            <a:off x="1035388" y="61235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884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2AC99-4F4C-6911-6AAE-0A2704020032}"/>
              </a:ext>
            </a:extLst>
          </p:cNvPr>
          <p:cNvSpPr txBox="1"/>
          <p:nvPr/>
        </p:nvSpPr>
        <p:spPr>
          <a:xfrm>
            <a:off x="2789794" y="6308208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IRC25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89E62-4CC1-05EE-722B-259853220DC3}"/>
              </a:ext>
            </a:extLst>
          </p:cNvPr>
          <p:cNvSpPr txBox="1"/>
          <p:nvPr/>
        </p:nvSpPr>
        <p:spPr>
          <a:xfrm>
            <a:off x="3267307" y="2676293"/>
            <a:ext cx="152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AF3 structure</a:t>
            </a:r>
          </a:p>
        </p:txBody>
      </p:sp>
    </p:spTree>
    <p:extLst>
      <p:ext uri="{BB962C8B-B14F-4D97-AF65-F5344CB8AC3E}">
        <p14:creationId xmlns:p14="http://schemas.microsoft.com/office/powerpoint/2010/main" val="5563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CED7-C411-3FDD-3D19-271C32B2B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436"/>
            <a:ext cx="10515600" cy="1325563"/>
          </a:xfrm>
        </p:spPr>
        <p:txBody>
          <a:bodyPr/>
          <a:lstStyle/>
          <a:p>
            <a:r>
              <a:rPr lang="en-US" dirty="0"/>
              <a:t>Design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BBA4-98D7-93C3-67CE-74010A37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92" y="795628"/>
            <a:ext cx="10895295" cy="55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5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66D2-E821-3F7D-8754-E613FBD5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7066"/>
            <a:ext cx="116846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Compare design 10</a:t>
            </a:r>
            <a:br>
              <a:rPr lang="en-US" dirty="0"/>
            </a:br>
            <a:r>
              <a:rPr lang="en-US" dirty="0"/>
              <a:t>with 884/IRC25</a:t>
            </a:r>
            <a:br>
              <a:rPr lang="en-US" dirty="0"/>
            </a:br>
            <a:r>
              <a:rPr lang="en-US" dirty="0"/>
              <a:t>using AF3</a:t>
            </a:r>
          </a:p>
        </p:txBody>
      </p:sp>
      <p:pic>
        <p:nvPicPr>
          <p:cNvPr id="5" name="Picture 4" descr="A close-up of a structure&#10;&#10;Description automatically generated">
            <a:extLst>
              <a:ext uri="{FF2B5EF4-FFF2-40B4-BE49-F238E27FC236}">
                <a16:creationId xmlns:a16="http://schemas.microsoft.com/office/drawing/2014/main" id="{348CFCC8-295B-1A70-C9A3-9D0562D4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75" y="-836342"/>
            <a:ext cx="7694342" cy="7694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8C7417-3593-694A-4413-4EB8F06B8EF9}"/>
              </a:ext>
            </a:extLst>
          </p:cNvPr>
          <p:cNvSpPr txBox="1"/>
          <p:nvPr/>
        </p:nvSpPr>
        <p:spPr>
          <a:xfrm>
            <a:off x="148683" y="2241395"/>
            <a:ext cx="240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green = 884</a:t>
            </a:r>
          </a:p>
          <a:p>
            <a:r>
              <a:rPr lang="en-US" dirty="0"/>
              <a:t>Dark green = Design10</a:t>
            </a:r>
          </a:p>
        </p:txBody>
      </p:sp>
    </p:spTree>
    <p:extLst>
      <p:ext uri="{BB962C8B-B14F-4D97-AF65-F5344CB8AC3E}">
        <p14:creationId xmlns:p14="http://schemas.microsoft.com/office/powerpoint/2010/main" val="567420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BA5D-A4C1-38F6-02E6-A8853CC5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7"/>
            <a:ext cx="10515600" cy="1325563"/>
          </a:xfrm>
        </p:spPr>
        <p:txBody>
          <a:bodyPr/>
          <a:lstStyle/>
          <a:p>
            <a:r>
              <a:rPr lang="en-US" dirty="0"/>
              <a:t>Embedding of</a:t>
            </a:r>
            <a:br>
              <a:rPr lang="en-US" dirty="0"/>
            </a:br>
            <a:r>
              <a:rPr lang="en-US" dirty="0"/>
              <a:t>constrained designs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3DF2-E358-4236-E2D3-4D979015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0"/>
            <a:ext cx="6916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72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8710-DE9C-F041-9BB7-352F697F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State of the art in ab initio protein folding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86A0C-1F12-184F-815C-8F4F38C0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72" y="1634382"/>
            <a:ext cx="8705850" cy="50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32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E710-9AF9-9243-A290-CC026D8D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4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Recent applications</a:t>
            </a:r>
            <a:br>
              <a:rPr lang="en-US" sz="3600" dirty="0"/>
            </a:br>
            <a:r>
              <a:rPr lang="en-US" sz="3600" dirty="0"/>
              <a:t>Predictions on </a:t>
            </a:r>
            <a:r>
              <a:rPr lang="en-US" sz="3600" dirty="0" err="1"/>
              <a:t>Uniprot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51593-EB51-A34C-BD09-8E4C83028F31}"/>
              </a:ext>
            </a:extLst>
          </p:cNvPr>
          <p:cNvSpPr txBox="1"/>
          <p:nvPr/>
        </p:nvSpPr>
        <p:spPr>
          <a:xfrm>
            <a:off x="3657600" y="6488668"/>
            <a:ext cx="385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Tunyasuvunakool</a:t>
            </a:r>
            <a:r>
              <a:rPr lang="en-US" dirty="0"/>
              <a:t>, Nature, 2021)</a:t>
            </a:r>
          </a:p>
        </p:txBody>
      </p:sp>
      <p:pic>
        <p:nvPicPr>
          <p:cNvPr id="5124" name="Picture 4" descr="figure1">
            <a:extLst>
              <a:ext uri="{FF2B5EF4-FFF2-40B4-BE49-F238E27FC236}">
                <a16:creationId xmlns:a16="http://schemas.microsoft.com/office/drawing/2014/main" id="{4F32315F-EF1C-D04A-8E5E-434610D8A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t="-1039" b="-1"/>
          <a:stretch/>
        </p:blipFill>
        <p:spPr bwMode="auto">
          <a:xfrm>
            <a:off x="4988619" y="522514"/>
            <a:ext cx="7203381" cy="56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A67FB-262E-9D47-9343-C71661C60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7541"/>
            <a:ext cx="4665506" cy="21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62C1C-7D94-F34A-9A34-EBF0C526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91" y="204894"/>
            <a:ext cx="10515600" cy="1325563"/>
          </a:xfrm>
        </p:spPr>
        <p:txBody>
          <a:bodyPr/>
          <a:lstStyle/>
          <a:p>
            <a:r>
              <a:rPr lang="en-US" dirty="0" err="1"/>
              <a:t>ChABC</a:t>
            </a:r>
            <a:r>
              <a:rPr lang="en-US" dirty="0"/>
              <a:t> protein as a</a:t>
            </a:r>
            <a:br>
              <a:rPr lang="en-US" dirty="0"/>
            </a:br>
            <a:r>
              <a:rPr lang="en-US" dirty="0"/>
              <a:t>potential therapy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E4FB3-A519-1647-BA86-7086808F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74" y="64297"/>
            <a:ext cx="5854991" cy="6614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50FBEA-BC07-9148-AF59-5B353300D942}"/>
              </a:ext>
            </a:extLst>
          </p:cNvPr>
          <p:cNvSpPr/>
          <p:nvPr/>
        </p:nvSpPr>
        <p:spPr>
          <a:xfrm>
            <a:off x="6941973" y="6519446"/>
            <a:ext cx="5250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hlinkClick r:id="rId3"/>
              </a:rPr>
              <a:t>http://www.amsbio.com/brochures/proteoglycans-GAGs.pdf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FBEC0-6DA2-0C4A-8342-D7EA337FC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79" y="1936388"/>
            <a:ext cx="1549400" cy="1549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52340E3-3018-8C4A-8C00-7488E763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052" y="1991516"/>
            <a:ext cx="1288014" cy="177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1BA3FB-2484-6A4A-AC4F-17907CEBDE2A}"/>
              </a:ext>
            </a:extLst>
          </p:cNvPr>
          <p:cNvSpPr txBox="1"/>
          <p:nvPr/>
        </p:nvSpPr>
        <p:spPr>
          <a:xfrm>
            <a:off x="2950326" y="156705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ChABC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548074-0E4A-6F41-B429-5BEA864ACDE8}"/>
              </a:ext>
            </a:extLst>
          </p:cNvPr>
          <p:cNvCxnSpPr/>
          <p:nvPr/>
        </p:nvCxnSpPr>
        <p:spPr>
          <a:xfrm flipH="1" flipV="1">
            <a:off x="3892066" y="2705066"/>
            <a:ext cx="2707517" cy="105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B08441-093E-4247-9783-B25CED97D7F2}"/>
              </a:ext>
            </a:extLst>
          </p:cNvPr>
          <p:cNvCxnSpPr/>
          <p:nvPr/>
        </p:nvCxnSpPr>
        <p:spPr>
          <a:xfrm flipH="1" flipV="1">
            <a:off x="3892066" y="2705066"/>
            <a:ext cx="2707517" cy="1468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071A90-1842-A548-ADC6-E7973090AA2F}"/>
              </a:ext>
            </a:extLst>
          </p:cNvPr>
          <p:cNvCxnSpPr/>
          <p:nvPr/>
        </p:nvCxnSpPr>
        <p:spPr>
          <a:xfrm flipV="1">
            <a:off x="3892066" y="2302136"/>
            <a:ext cx="656951" cy="40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01B0CA-1BC1-6C4F-A769-802F3F608CE1}"/>
              </a:ext>
            </a:extLst>
          </p:cNvPr>
          <p:cNvSpPr txBox="1"/>
          <p:nvPr/>
        </p:nvSpPr>
        <p:spPr>
          <a:xfrm>
            <a:off x="4593658" y="2093618"/>
            <a:ext cx="13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Fibrous scar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E0664C7-3946-DE49-89DB-B6B5D471FF28}"/>
              </a:ext>
            </a:extLst>
          </p:cNvPr>
          <p:cNvSpPr/>
          <p:nvPr/>
        </p:nvSpPr>
        <p:spPr>
          <a:xfrm>
            <a:off x="1850315" y="2462950"/>
            <a:ext cx="753737" cy="242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3FC1A8-0E75-7547-84A8-9595E3901D69}"/>
              </a:ext>
            </a:extLst>
          </p:cNvPr>
          <p:cNvSpPr txBox="1"/>
          <p:nvPr/>
        </p:nvSpPr>
        <p:spPr>
          <a:xfrm>
            <a:off x="95235" y="3307729"/>
            <a:ext cx="201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P. Vulgaris</a:t>
            </a:r>
          </a:p>
          <a:p>
            <a:pPr algn="ctr"/>
            <a:r>
              <a:rPr lang="en-US" sz="1400" dirty="0"/>
              <a:t>Found in gut microbiome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6D4543-C9BF-D649-AB52-996C5BD5DC28}"/>
              </a:ext>
            </a:extLst>
          </p:cNvPr>
          <p:cNvSpPr/>
          <p:nvPr/>
        </p:nvSpPr>
        <p:spPr>
          <a:xfrm>
            <a:off x="6680499" y="3485788"/>
            <a:ext cx="602428" cy="406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92A53-50C8-DA44-8FB7-E1400904D886}"/>
              </a:ext>
            </a:extLst>
          </p:cNvPr>
          <p:cNvSpPr/>
          <p:nvPr/>
        </p:nvSpPr>
        <p:spPr>
          <a:xfrm>
            <a:off x="6669741" y="3970609"/>
            <a:ext cx="602428" cy="406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FE8448-810C-0747-9671-44EB46350D57}"/>
              </a:ext>
            </a:extLst>
          </p:cNvPr>
          <p:cNvSpPr txBox="1"/>
          <p:nvPr/>
        </p:nvSpPr>
        <p:spPr>
          <a:xfrm>
            <a:off x="291014" y="4238184"/>
            <a:ext cx="52665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(Yamagata, 1968): Cloned </a:t>
            </a:r>
            <a:r>
              <a:rPr lang="en-US" dirty="0" err="1"/>
              <a:t>ChABC</a:t>
            </a:r>
            <a:endParaRPr lang="en-US" dirty="0"/>
          </a:p>
          <a:p>
            <a:endParaRPr lang="en-US" dirty="0"/>
          </a:p>
          <a:p>
            <a:r>
              <a:rPr lang="en-US" dirty="0"/>
              <a:t>(</a:t>
            </a:r>
            <a:r>
              <a:rPr lang="en-CA" dirty="0"/>
              <a:t>Huang, 2003): X-ray crystal structure 1.9 A</a:t>
            </a:r>
            <a:endParaRPr lang="en-US" dirty="0"/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Barritt</a:t>
            </a:r>
            <a:r>
              <a:rPr lang="en-US" dirty="0"/>
              <a:t>, et al., PNAS 2006)</a:t>
            </a:r>
          </a:p>
          <a:p>
            <a:r>
              <a:rPr lang="en-US" dirty="0" err="1"/>
              <a:t>ChABC</a:t>
            </a:r>
            <a:r>
              <a:rPr lang="en-US" dirty="0"/>
              <a:t> promotes nerve regeneration in animals</a:t>
            </a:r>
          </a:p>
          <a:p>
            <a:endParaRPr lang="en-US" dirty="0"/>
          </a:p>
          <a:p>
            <a:r>
              <a:rPr lang="en-US" dirty="0"/>
              <a:t>UNSTABLE!!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15 studies to stabilize marginal success</a:t>
            </a:r>
          </a:p>
        </p:txBody>
      </p:sp>
    </p:spTree>
    <p:extLst>
      <p:ext uri="{BB962C8B-B14F-4D97-AF65-F5344CB8AC3E}">
        <p14:creationId xmlns:p14="http://schemas.microsoft.com/office/powerpoint/2010/main" val="285638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 animBg="1"/>
      <p:bldP spid="18" grpId="0"/>
      <p:bldP spid="19" grpId="0" animBg="1"/>
      <p:bldP spid="21" grpId="0" animBg="1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E710-9AF9-9243-A290-CC026D8D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4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Recent applications</a:t>
            </a:r>
            <a:br>
              <a:rPr lang="en-US" sz="3600" dirty="0"/>
            </a:br>
            <a:r>
              <a:rPr lang="en-US" sz="3600" dirty="0"/>
              <a:t>Protein-protein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A1486-E25D-EC49-BEB2-81A81544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7" y="1088571"/>
            <a:ext cx="4812248" cy="576942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AB1AD22-F78E-5C47-BA54-B660D5815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749" y="0"/>
            <a:ext cx="5297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351593-EB51-A34C-BD09-8E4C83028F31}"/>
              </a:ext>
            </a:extLst>
          </p:cNvPr>
          <p:cNvSpPr txBox="1"/>
          <p:nvPr/>
        </p:nvSpPr>
        <p:spPr>
          <a:xfrm>
            <a:off x="3657600" y="6488668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Humphres</a:t>
            </a:r>
            <a:r>
              <a:rPr lang="en-US" dirty="0"/>
              <a:t>, Science, 2021)</a:t>
            </a:r>
          </a:p>
        </p:txBody>
      </p:sp>
    </p:spTree>
    <p:extLst>
      <p:ext uri="{BB962C8B-B14F-4D97-AF65-F5344CB8AC3E}">
        <p14:creationId xmlns:p14="http://schemas.microsoft.com/office/powerpoint/2010/main" val="175981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0006E3-4D39-6A41-84DE-14BBC55A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91" y="204894"/>
            <a:ext cx="10515600" cy="1325563"/>
          </a:xfrm>
        </p:spPr>
        <p:txBody>
          <a:bodyPr/>
          <a:lstStyle/>
          <a:p>
            <a:r>
              <a:rPr lang="en-US" dirty="0"/>
              <a:t>Bacterial </a:t>
            </a:r>
            <a:r>
              <a:rPr lang="en-CA" i="1" dirty="0" err="1"/>
              <a:t>Chondroitinase</a:t>
            </a:r>
            <a:r>
              <a:rPr lang="en-US" dirty="0"/>
              <a:t> ABC</a:t>
            </a:r>
            <a:br>
              <a:rPr lang="en-US" dirty="0"/>
            </a:br>
            <a:r>
              <a:rPr lang="en-US" dirty="0"/>
              <a:t>is the trypsin of </a:t>
            </a:r>
            <a:r>
              <a:rPr lang="en-US" dirty="0" err="1"/>
              <a:t>glycomics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47B102-7D9B-504C-B5DB-C6207EF4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98" y="1783682"/>
            <a:ext cx="8315477" cy="3835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BD1970-C31B-E94F-BC2B-71453F225BF5}"/>
              </a:ext>
            </a:extLst>
          </p:cNvPr>
          <p:cNvSpPr txBox="1"/>
          <p:nvPr/>
        </p:nvSpPr>
        <p:spPr>
          <a:xfrm>
            <a:off x="9871365" y="6468440"/>
            <a:ext cx="232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(Nilsson, JACMS, 2016)</a:t>
            </a:r>
          </a:p>
        </p:txBody>
      </p:sp>
    </p:spTree>
    <p:extLst>
      <p:ext uri="{BB962C8B-B14F-4D97-AF65-F5344CB8AC3E}">
        <p14:creationId xmlns:p14="http://schemas.microsoft.com/office/powerpoint/2010/main" val="388469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0736-E1D4-C544-B830-74D03E6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330"/>
            <a:ext cx="693801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  <a:ea typeface="+mn-ea"/>
                <a:cs typeface="+mn-cs"/>
              </a:rPr>
              <a:t>In Monkeys, </a:t>
            </a:r>
            <a:r>
              <a:rPr lang="en-US" sz="3200" dirty="0" err="1">
                <a:latin typeface="+mn-lt"/>
                <a:ea typeface="+mn-ea"/>
                <a:cs typeface="+mn-cs"/>
              </a:rPr>
              <a:t>ChABC</a:t>
            </a:r>
            <a:br>
              <a:rPr lang="en-US" sz="3200" dirty="0">
                <a:latin typeface="+mn-lt"/>
                <a:ea typeface="+mn-ea"/>
                <a:cs typeface="+mn-cs"/>
              </a:rPr>
            </a:br>
            <a:r>
              <a:rPr lang="en-US" sz="3200" dirty="0">
                <a:latin typeface="+mn-lt"/>
                <a:ea typeface="+mn-ea"/>
                <a:cs typeface="+mn-cs"/>
              </a:rPr>
              <a:t>reactivates nervous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63A4F-E49C-FA4F-B018-1868FF50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0" y="2261688"/>
            <a:ext cx="6241131" cy="3017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F61BF-37D5-4041-8103-0A3CF29EF430}"/>
              </a:ext>
            </a:extLst>
          </p:cNvPr>
          <p:cNvSpPr txBox="1"/>
          <p:nvPr/>
        </p:nvSpPr>
        <p:spPr>
          <a:xfrm>
            <a:off x="2460918" y="6511528"/>
            <a:ext cx="21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CA" dirty="0"/>
              <a:t>Bowes, PNAS, 2012) 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6A12F5-7C5A-BB44-8BD9-CB0F8E44B4E8}"/>
              </a:ext>
            </a:extLst>
          </p:cNvPr>
          <p:cNvGrpSpPr/>
          <p:nvPr/>
        </p:nvGrpSpPr>
        <p:grpSpPr>
          <a:xfrm>
            <a:off x="7280910" y="1767840"/>
            <a:ext cx="4617720" cy="4133850"/>
            <a:chOff x="7052310" y="2007870"/>
            <a:chExt cx="4617720" cy="41338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F94083-DACF-0042-801C-80E06A8BE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256" b="75661"/>
            <a:stretch/>
          </p:blipFill>
          <p:spPr>
            <a:xfrm>
              <a:off x="7140115" y="2007870"/>
              <a:ext cx="4529915" cy="20840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0C1102-BB9E-1B4C-A199-243AEAF97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577" b="75661"/>
            <a:stretch/>
          </p:blipFill>
          <p:spPr>
            <a:xfrm>
              <a:off x="7052310" y="4057650"/>
              <a:ext cx="4591752" cy="208407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BDD70C0-8C1A-7E4A-AB1C-73EABF853F9C}"/>
              </a:ext>
            </a:extLst>
          </p:cNvPr>
          <p:cNvSpPr/>
          <p:nvPr/>
        </p:nvSpPr>
        <p:spPr>
          <a:xfrm>
            <a:off x="5833110" y="40835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3200" dirty="0"/>
              <a:t>In a mouse model of stroke,</a:t>
            </a:r>
          </a:p>
          <a:p>
            <a:pPr algn="r"/>
            <a:r>
              <a:rPr lang="en-US" sz="3200" dirty="0" err="1"/>
              <a:t>ChABC</a:t>
            </a:r>
            <a:r>
              <a:rPr lang="en-US" sz="3200" dirty="0"/>
              <a:t> reduces lesion 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72979-E21A-314D-A5F0-A9FBFBFB8488}"/>
              </a:ext>
            </a:extLst>
          </p:cNvPr>
          <p:cNvSpPr txBox="1"/>
          <p:nvPr/>
        </p:nvSpPr>
        <p:spPr>
          <a:xfrm>
            <a:off x="8526780" y="6488668"/>
            <a:ext cx="352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Hetteriatchi</a:t>
            </a:r>
            <a:r>
              <a:rPr lang="en-US" dirty="0"/>
              <a:t>, O’Meara, et al., 2019)</a:t>
            </a:r>
          </a:p>
        </p:txBody>
      </p:sp>
    </p:spTree>
    <p:extLst>
      <p:ext uri="{BB962C8B-B14F-4D97-AF65-F5344CB8AC3E}">
        <p14:creationId xmlns:p14="http://schemas.microsoft.com/office/powerpoint/2010/main" val="26140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C83EE4-540E-EC4B-90E1-CEA26BCDEE7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3" t="2051" r="20641" b="13590"/>
          <a:stretch/>
        </p:blipFill>
        <p:spPr bwMode="auto">
          <a:xfrm>
            <a:off x="561338" y="540432"/>
            <a:ext cx="4242889" cy="6317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3F2FE-2131-E14A-BAB5-BEA39FB161E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31" b="47575"/>
          <a:stretch/>
        </p:blipFill>
        <p:spPr bwMode="auto">
          <a:xfrm>
            <a:off x="6140317" y="827315"/>
            <a:ext cx="5601740" cy="58418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B47283-6937-F344-9F03-66D5B1F5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1174"/>
            <a:ext cx="11630662" cy="1325563"/>
          </a:xfrm>
        </p:spPr>
        <p:txBody>
          <a:bodyPr/>
          <a:lstStyle/>
          <a:p>
            <a:r>
              <a:rPr lang="en-US" dirty="0"/>
              <a:t>Controlled release with SH3 + hydrogel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C6FC80-73FE-8947-BCD4-347C24D92282}"/>
              </a:ext>
            </a:extLst>
          </p:cNvPr>
          <p:cNvSpPr/>
          <p:nvPr/>
        </p:nvSpPr>
        <p:spPr>
          <a:xfrm>
            <a:off x="9898743" y="4659086"/>
            <a:ext cx="1843314" cy="44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03BD6-DE21-2540-84FB-29B85FD3AA3A}"/>
              </a:ext>
            </a:extLst>
          </p:cNvPr>
          <p:cNvSpPr txBox="1"/>
          <p:nvPr/>
        </p:nvSpPr>
        <p:spPr>
          <a:xfrm>
            <a:off x="1154430" y="627376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ChABC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21D42F-8D08-6044-AFF6-CBCF01D21221}"/>
              </a:ext>
            </a:extLst>
          </p:cNvPr>
          <p:cNvSpPr txBox="1"/>
          <p:nvPr/>
        </p:nvSpPr>
        <p:spPr>
          <a:xfrm>
            <a:off x="4047575" y="1851684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SH3 domain</a:t>
            </a:r>
          </a:p>
        </p:txBody>
      </p:sp>
    </p:spTree>
    <p:extLst>
      <p:ext uri="{BB962C8B-B14F-4D97-AF65-F5344CB8AC3E}">
        <p14:creationId xmlns:p14="http://schemas.microsoft.com/office/powerpoint/2010/main" val="265961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1065</Words>
  <Application>Microsoft Macintosh PowerPoint</Application>
  <PresentationFormat>Widescreen</PresentationFormat>
  <Paragraphs>230</Paragraphs>
  <Slides>60</Slides>
  <Notes>6</Notes>
  <HiddenSlides>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-apple-system</vt:lpstr>
      <vt:lpstr>Andale Mono</vt:lpstr>
      <vt:lpstr>Aptos</vt:lpstr>
      <vt:lpstr>Aptos Display</vt:lpstr>
      <vt:lpstr>Arial</vt:lpstr>
      <vt:lpstr>Calibri</vt:lpstr>
      <vt:lpstr>ElsevierGulliver</vt:lpstr>
      <vt:lpstr>ElsevierSans</vt:lpstr>
      <vt:lpstr>GillSansRegular</vt:lpstr>
      <vt:lpstr>Merriweather</vt:lpstr>
      <vt:lpstr>Open Sans</vt:lpstr>
      <vt:lpstr>Wingdings</vt:lpstr>
      <vt:lpstr>Office Theme</vt:lpstr>
      <vt:lpstr>Protein Language Models and Protein Design</vt:lpstr>
      <vt:lpstr>Central Dogma</vt:lpstr>
      <vt:lpstr>Tasks for protein design</vt:lpstr>
      <vt:lpstr>ChABC protein as a potential therapy</vt:lpstr>
      <vt:lpstr>ChABC protein as a potential therapy</vt:lpstr>
      <vt:lpstr>ChABC protein as a potential therapy</vt:lpstr>
      <vt:lpstr>Bacterial Chondroitinase ABC is the trypsin of glycomics</vt:lpstr>
      <vt:lpstr>In Monkeys, ChABC reactivates nervous response</vt:lpstr>
      <vt:lpstr>Controlled release with SH3 + hydrogel</vt:lpstr>
      <vt:lpstr>PowerPoint Presentation</vt:lpstr>
      <vt:lpstr>Predictions  Results</vt:lpstr>
      <vt:lpstr>How to make ChABC useful?</vt:lpstr>
      <vt:lpstr>Sequence similarity =&gt; phylogeny</vt:lpstr>
      <vt:lpstr>Consensus Design =&gt; mutate to most common residue</vt:lpstr>
      <vt:lpstr>State of the art on stabilizing biocatalysts (~2018)</vt:lpstr>
      <vt:lpstr>PROSS Method</vt:lpstr>
      <vt:lpstr>ChABC Evolution MSA</vt:lpstr>
      <vt:lpstr>PowerPoint Presentation</vt:lpstr>
      <vt:lpstr>PowerPoint Presentation</vt:lpstr>
      <vt:lpstr>PowerPoint Presentation</vt:lpstr>
      <vt:lpstr>PowerPoint Presentation</vt:lpstr>
      <vt:lpstr>Thermo stabilized</vt:lpstr>
      <vt:lpstr>Longer half life</vt:lpstr>
      <vt:lpstr>No Loss of enzymatic activity</vt:lpstr>
      <vt:lpstr>Consensus design is useful for stabilizing proteins…</vt:lpstr>
      <vt:lpstr>… but often wrecks function</vt:lpstr>
      <vt:lpstr>Single -&gt; pairwise -&gt; transformers</vt:lpstr>
      <vt:lpstr>Co-variation?</vt:lpstr>
      <vt:lpstr>ESM-2 Embedding</vt:lpstr>
      <vt:lpstr>ESM3</vt:lpstr>
      <vt:lpstr>Protein Language Models</vt:lpstr>
      <vt:lpstr>AlphaFold2</vt:lpstr>
      <vt:lpstr>RoseTTAFold</vt:lpstr>
      <vt:lpstr>How to transformer / Protein language models work</vt:lpstr>
      <vt:lpstr>PowerPoint Presentation</vt:lpstr>
      <vt:lpstr>Transformers as pattern recognition machines</vt:lpstr>
      <vt:lpstr>Computation in Transformer Attention Block</vt:lpstr>
      <vt:lpstr>Transformer Circuits (Residual stream)</vt:lpstr>
      <vt:lpstr>Reading and Writing </vt:lpstr>
      <vt:lpstr>Storing and retrieving data in the residual stream</vt:lpstr>
      <vt:lpstr>Gated copying from one stream to another</vt:lpstr>
      <vt:lpstr>PowerPoint Presentation</vt:lpstr>
      <vt:lpstr>RFDiffusion</vt:lpstr>
      <vt:lpstr>PowerPoint Presentation</vt:lpstr>
      <vt:lpstr>Conditional structure generation (Binder design)</vt:lpstr>
      <vt:lpstr>ProteinMPNN: P(seq | struct)</vt:lpstr>
      <vt:lpstr>Frame2seq (seq | struct)</vt:lpstr>
      <vt:lpstr>Design workflow for protein redesign</vt:lpstr>
      <vt:lpstr>Human Proteasome structures</vt:lpstr>
      <vt:lpstr>AF3 of whole complex?</vt:lpstr>
      <vt:lpstr>AF3 Prediction of 884/IRC25 complex</vt:lpstr>
      <vt:lpstr>Embedding of Poc3 / Poc4 natural sequences</vt:lpstr>
      <vt:lpstr>Unconstrained designs </vt:lpstr>
      <vt:lpstr>Frame2Seq design</vt:lpstr>
      <vt:lpstr>Design 10</vt:lpstr>
      <vt:lpstr>Compare design 10 with 884/IRC25 using AF3</vt:lpstr>
      <vt:lpstr>Embedding of constrained designs</vt:lpstr>
      <vt:lpstr>State of the art in ab initio protein folding</vt:lpstr>
      <vt:lpstr>Recent applications Predictions on Uniprot</vt:lpstr>
      <vt:lpstr>Recent applications Protein-protein interactions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O'Meara, Matt</dc:creator>
  <cp:lastModifiedBy>O'Meara, Matt</cp:lastModifiedBy>
  <cp:revision>1</cp:revision>
  <dcterms:created xsi:type="dcterms:W3CDTF">2025-03-24T11:38:34Z</dcterms:created>
  <dcterms:modified xsi:type="dcterms:W3CDTF">2025-03-25T15:10:12Z</dcterms:modified>
</cp:coreProperties>
</file>